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58" r:id="rId6"/>
    <p:sldId id="262" r:id="rId7"/>
    <p:sldId id="263" r:id="rId8"/>
    <p:sldId id="264" r:id="rId9"/>
    <p:sldId id="261" r:id="rId10"/>
    <p:sldId id="267" r:id="rId11"/>
    <p:sldId id="268" r:id="rId12"/>
    <p:sldId id="269" r:id="rId13"/>
    <p:sldId id="265" r:id="rId14"/>
    <p:sldId id="270" r:id="rId15"/>
    <p:sldId id="277" r:id="rId16"/>
    <p:sldId id="276" r:id="rId17"/>
    <p:sldId id="272" r:id="rId18"/>
    <p:sldId id="266" r:id="rId19"/>
    <p:sldId id="275" r:id="rId20"/>
    <p:sldId id="278" r:id="rId21"/>
    <p:sldId id="279" r:id="rId22"/>
    <p:sldId id="280" r:id="rId23"/>
    <p:sldId id="274" r:id="rId24"/>
    <p:sldId id="283" r:id="rId25"/>
    <p:sldId id="281" r:id="rId26"/>
    <p:sldId id="284" r:id="rId27"/>
    <p:sldId id="285" r:id="rId28"/>
    <p:sldId id="286" r:id="rId29"/>
    <p:sldId id="291" r:id="rId30"/>
    <p:sldId id="282" r:id="rId31"/>
    <p:sldId id="292" r:id="rId32"/>
    <p:sldId id="289" r:id="rId33"/>
    <p:sldId id="287" r:id="rId34"/>
    <p:sldId id="293" r:id="rId35"/>
    <p:sldId id="294" r:id="rId36"/>
    <p:sldId id="295" r:id="rId37"/>
    <p:sldId id="296" r:id="rId38"/>
    <p:sldId id="297" r:id="rId39"/>
    <p:sldId id="288" r:id="rId40"/>
    <p:sldId id="298" r:id="rId41"/>
    <p:sldId id="299" r:id="rId42"/>
    <p:sldId id="301"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varScale="1">
        <p:scale>
          <a:sx n="92" d="100"/>
          <a:sy n="92" d="100"/>
        </p:scale>
        <p:origin x="90" y="9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34549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5568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99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3517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4079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03375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8647B3-E28D-4EF3-8E21-0A5B60582B2B}" type="datetimeFigureOut">
              <a:rPr lang="en-US" smtClean="0"/>
              <a:t>9/28/2016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603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8647B3-E28D-4EF3-8E21-0A5B60582B2B}" type="datetimeFigureOut">
              <a:rPr lang="en-US" smtClean="0"/>
              <a:t>9/28/2016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9411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647B3-E28D-4EF3-8E21-0A5B60582B2B}" type="datetimeFigureOut">
              <a:rPr lang="en-US" smtClean="0"/>
              <a:t>9/28/2016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74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6732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7311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47B3-E28D-4EF3-8E21-0A5B60582B2B}" type="datetimeFigureOut">
              <a:rPr lang="en-US" smtClean="0"/>
              <a:t>9/28/2016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E6166-C02F-4929-97A6-63632004B3A0}" type="slidenum">
              <a:rPr lang="en-US" smtClean="0"/>
              <a:t>‹#›</a:t>
            </a:fld>
            <a:endParaRPr lang="en-US"/>
          </a:p>
        </p:txBody>
      </p:sp>
    </p:spTree>
    <p:extLst>
      <p:ext uri="{BB962C8B-B14F-4D97-AF65-F5344CB8AC3E}">
        <p14:creationId xmlns:p14="http://schemas.microsoft.com/office/powerpoint/2010/main" val="242713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korous/hermes-windows" TargetMode="External"/><Relationship Id="rId2" Type="http://schemas.openxmlformats.org/officeDocument/2006/relationships/hyperlink" Target="https://github.com/hpfem/herme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2.avi"/><Relationship Id="rId7" Type="http://schemas.openxmlformats.org/officeDocument/2006/relationships/image" Target="../media/image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jpg"/><Relationship Id="rId5" Type="http://schemas.openxmlformats.org/officeDocument/2006/relationships/slideLayout" Target="../slideLayouts/slideLayout2.xml"/><Relationship Id="rId4" Type="http://schemas.openxmlformats.org/officeDocument/2006/relationships/video" Target="../media/media2.avi"/><Relationship Id="rId9"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50319"/>
            <a:ext cx="9144000" cy="2387600"/>
          </a:xfrm>
        </p:spPr>
        <p:txBody>
          <a:bodyPr anchor="ctr"/>
          <a:lstStyle/>
          <a:p>
            <a:r>
              <a:rPr lang="en-US" dirty="0">
                <a:latin typeface="+mn-lt"/>
              </a:rPr>
              <a:t>Hermes2d</a:t>
            </a:r>
          </a:p>
        </p:txBody>
      </p:sp>
      <p:sp>
        <p:nvSpPr>
          <p:cNvPr id="3" name="Subtitle 2"/>
          <p:cNvSpPr>
            <a:spLocks noGrp="1"/>
          </p:cNvSpPr>
          <p:nvPr>
            <p:ph type="subTitle" idx="1"/>
          </p:nvPr>
        </p:nvSpPr>
        <p:spPr>
          <a:xfrm>
            <a:off x="1524000" y="4129994"/>
            <a:ext cx="9144000" cy="1655762"/>
          </a:xfrm>
        </p:spPr>
        <p:txBody>
          <a:bodyPr>
            <a:normAutofit lnSpcReduction="10000"/>
          </a:bodyPr>
          <a:lstStyle/>
          <a:p>
            <a:r>
              <a:rPr lang="en-US" dirty="0"/>
              <a:t>C++ library for rapid development of adaptive</a:t>
            </a:r>
          </a:p>
          <a:p>
            <a:r>
              <a:rPr lang="en-US" dirty="0" err="1"/>
              <a:t>hp</a:t>
            </a:r>
            <a:r>
              <a:rPr lang="en-US" dirty="0"/>
              <a:t>-FEM / </a:t>
            </a:r>
            <a:r>
              <a:rPr lang="en-US" dirty="0" err="1"/>
              <a:t>hp</a:t>
            </a:r>
            <a:r>
              <a:rPr lang="en-US" dirty="0"/>
              <a:t>-DG solvers</a:t>
            </a:r>
          </a:p>
          <a:p>
            <a:endParaRPr lang="cs-CZ" dirty="0"/>
          </a:p>
          <a:p>
            <a:r>
              <a:rPr lang="en-US" dirty="0" err="1"/>
              <a:t>Luk</a:t>
            </a:r>
            <a:r>
              <a:rPr lang="cs-CZ" dirty="0"/>
              <a:t>as Korous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0" y="0"/>
            <a:ext cx="6191250" cy="1304925"/>
          </a:xfrm>
          <a:prstGeom prst="rect">
            <a:avLst/>
          </a:prstGeom>
        </p:spPr>
      </p:pic>
      <p:cxnSp>
        <p:nvCxnSpPr>
          <p:cNvPr id="7" name="Straight Connector 6"/>
          <p:cNvCxnSpPr/>
          <p:nvPr/>
        </p:nvCxnSpPr>
        <p:spPr>
          <a:xfrm flipH="1">
            <a:off x="0" y="1304925"/>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47782"/>
            <a:ext cx="3085714" cy="1257143"/>
          </a:xfrm>
          <a:prstGeom prst="rect">
            <a:avLst/>
          </a:prstGeom>
        </p:spPr>
      </p:pic>
    </p:spTree>
    <p:extLst>
      <p:ext uri="{BB962C8B-B14F-4D97-AF65-F5344CB8AC3E}">
        <p14:creationId xmlns:p14="http://schemas.microsoft.com/office/powerpoint/2010/main" val="342902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We solve the same problem – equation &amp; boundary conditions:</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endParaRPr lang="cs-CZ" sz="1800" dirty="0"/>
              </a:p>
              <a:p>
                <a:pPr marL="0" indent="0">
                  <a:buNone/>
                </a:pPr>
                <a:r>
                  <a:rPr lang="en-US" sz="1800" dirty="0"/>
                  <a:t>But this time, we start from a very coarse mesh:</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cs-CZ" sz="1800" dirty="0"/>
              </a:p>
              <a:p>
                <a:pPr marL="0" indent="0">
                  <a:buNone/>
                </a:pPr>
                <a:endParaRPr lang="cs-CZ" sz="1800" dirty="0"/>
              </a:p>
              <a:p>
                <a:pPr marL="0" indent="0">
                  <a:buNone/>
                </a:pPr>
                <a:r>
                  <a:rPr lang="en-US" sz="1800" dirty="0"/>
                  <a:t>And we employ AMR (h-</a:t>
                </a:r>
                <a:r>
                  <a:rPr lang="en-US" sz="1800" dirty="0" err="1"/>
                  <a:t>adaptivity</a:t>
                </a:r>
                <a:r>
                  <a:rPr lang="en-US" sz="1800" dirty="0"/>
                  <a:t>) to get results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08" y="2560639"/>
            <a:ext cx="4137183" cy="2758122"/>
          </a:xfrm>
          <a:prstGeom prst="rect">
            <a:avLst/>
          </a:prstGeom>
        </p:spPr>
      </p:pic>
    </p:spTree>
    <p:extLst>
      <p:ext uri="{BB962C8B-B14F-4D97-AF65-F5344CB8AC3E}">
        <p14:creationId xmlns:p14="http://schemas.microsoft.com/office/powerpoint/2010/main" val="345360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7" y="891540"/>
            <a:ext cx="2487022" cy="19343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80" y="891540"/>
            <a:ext cx="2487022" cy="19343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355" y="3566402"/>
            <a:ext cx="2487022" cy="1934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681" y="891540"/>
            <a:ext cx="2487022" cy="193435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313" y="3576432"/>
            <a:ext cx="2487022" cy="1934350"/>
          </a:xfrm>
          <a:prstGeom prst="rect">
            <a:avLst/>
          </a:prstGeom>
        </p:spPr>
      </p:pic>
      <p:sp>
        <p:nvSpPr>
          <p:cNvPr id="16" name="Content Placeholder 2"/>
          <p:cNvSpPr txBox="1">
            <a:spLocks/>
          </p:cNvSpPr>
          <p:nvPr/>
        </p:nvSpPr>
        <p:spPr>
          <a:xfrm>
            <a:off x="1190171" y="2874596"/>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1, Element count: 32</a:t>
            </a:r>
          </a:p>
        </p:txBody>
      </p:sp>
      <p:sp>
        <p:nvSpPr>
          <p:cNvPr id="17" name="Content Placeholder 2"/>
          <p:cNvSpPr txBox="1">
            <a:spLocks/>
          </p:cNvSpPr>
          <p:nvPr/>
        </p:nvSpPr>
        <p:spPr>
          <a:xfrm>
            <a:off x="4975235"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2, Element count: 116</a:t>
            </a:r>
          </a:p>
        </p:txBody>
      </p:sp>
      <p:sp>
        <p:nvSpPr>
          <p:cNvPr id="18" name="Content Placeholder 2"/>
          <p:cNvSpPr txBox="1">
            <a:spLocks/>
          </p:cNvSpPr>
          <p:nvPr/>
        </p:nvSpPr>
        <p:spPr>
          <a:xfrm>
            <a:off x="8846427"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3, Element count: 272</a:t>
            </a:r>
          </a:p>
        </p:txBody>
      </p:sp>
      <p:sp>
        <p:nvSpPr>
          <p:cNvPr id="19" name="Content Placeholder 2"/>
          <p:cNvSpPr txBox="1">
            <a:spLocks/>
          </p:cNvSpPr>
          <p:nvPr/>
        </p:nvSpPr>
        <p:spPr>
          <a:xfrm>
            <a:off x="3091101"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4, Element count: 504</a:t>
            </a:r>
          </a:p>
        </p:txBody>
      </p:sp>
      <p:sp>
        <p:nvSpPr>
          <p:cNvPr id="20" name="Content Placeholder 2"/>
          <p:cNvSpPr txBox="1">
            <a:spLocks/>
          </p:cNvSpPr>
          <p:nvPr/>
        </p:nvSpPr>
        <p:spPr>
          <a:xfrm>
            <a:off x="6996433"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5, Element count: 848</a:t>
            </a:r>
          </a:p>
        </p:txBody>
      </p:sp>
    </p:spTree>
    <p:extLst>
      <p:ext uri="{BB962C8B-B14F-4D97-AF65-F5344CB8AC3E}">
        <p14:creationId xmlns:p14="http://schemas.microsoft.com/office/powerpoint/2010/main" val="21473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101725"/>
            <a:ext cx="11528425" cy="5084763"/>
          </a:xfrm>
        </p:spPr>
        <p:txBody>
          <a:bodyPr>
            <a:noAutofit/>
          </a:bodyPr>
          <a:lstStyle/>
          <a:p>
            <a:pPr marL="0" indent="0">
              <a:lnSpc>
                <a:spcPct val="120000"/>
              </a:lnSpc>
              <a:spcBef>
                <a:spcPts val="0"/>
              </a:spcBef>
              <a:buNone/>
            </a:pPr>
            <a:r>
              <a:rPr lang="en-US" sz="900" b="1" dirty="0" err="1">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 = 1; </a:t>
            </a:r>
            <a:r>
              <a:rPr lang="en-US" sz="900" b="1" dirty="0">
                <a:solidFill>
                  <a:srgbClr val="0000FF"/>
                </a:solidFill>
                <a:latin typeface="Consolas" panose="020B0609020204030204" pitchFamily="49" charset="0"/>
              </a:rPr>
              <a:t>bool</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do</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8000"/>
                </a:solidFill>
                <a:latin typeface="Consolas" panose="020B0609020204030204" pitchFamily="49" charset="0"/>
              </a:rPr>
              <a:t>    // Construct globally refined reference mesh and setup reference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2B91AF"/>
                </a:solidFill>
                <a:latin typeface="Consolas" panose="020B0609020204030204" pitchFamily="49" charset="0"/>
              </a:rPr>
              <a:t>    Mesh</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ReferenceMeshCreator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ref_mesh_creator</a:t>
            </a:r>
            <a:r>
              <a:rPr lang="en-US" sz="900" b="1" dirty="0">
                <a:solidFill>
                  <a:srgbClr val="000000"/>
                </a:solidFill>
                <a:latin typeface="Consolas" panose="020B0609020204030204" pitchFamily="49" charset="0"/>
              </a:rPr>
              <a:t>(mesh);</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MeshSharedPtr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ref_mesh_creator.create_ref_mesh</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2B91AF"/>
                </a:solidFill>
                <a:latin typeface="Consolas" panose="020B0609020204030204" pitchFamily="49" charset="0"/>
              </a:rPr>
              <a:t>    Space</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2B91AF"/>
                </a:solidFill>
                <a:latin typeface="Consolas" panose="020B0609020204030204" pitchFamily="49" charset="0"/>
              </a:rPr>
              <a:t>ReferenceSpaceCreator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refspace_creator</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USE_TAYLOR_SHAPESET ? 0 : 1);</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SpaceSharedPtr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refspace_creator.create_ref_space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Solve the problem on the reference space.</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linear_solver.set_space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linear_solver.solve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Get the Hermes2D Solution object from the solution vector.</a:t>
            </a:r>
          </a:p>
          <a:p>
            <a:pPr marL="0" indent="0">
              <a:lnSpc>
                <a:spcPct val="120000"/>
              </a:lnSpc>
              <a:spcBef>
                <a:spcPts val="0"/>
              </a:spcBef>
              <a:buNone/>
            </a:pPr>
            <a:r>
              <a:rPr lang="en-US" sz="900" b="1" dirty="0">
                <a:solidFill>
                  <a:srgbClr val="2B91AF"/>
                </a:solidFill>
                <a:latin typeface="Consolas" panose="020B0609020204030204" pitchFamily="49" charset="0"/>
              </a:rPr>
              <a:t>    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vector_to_solution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linear_solver.get_sln_vector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Project the reference solution to the coarse space in L2 norm for error calculation.</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OGProjection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project_global</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a:solidFill>
                  <a:srgbClr val="2F4F4F"/>
                </a:solidFill>
                <a:latin typeface="Consolas" panose="020B0609020204030204" pitchFamily="49" charset="0"/>
              </a:rPr>
              <a:t>HERMES_L2_NORM</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Calculate element errors and total error estimate.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errorCalculator.calculate_errors</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    double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total_error_estimate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errorCalculator.get_total_error_squared</a:t>
            </a:r>
            <a:r>
              <a:rPr lang="en-US" sz="900" b="1" dirty="0">
                <a:solidFill>
                  <a:srgbClr val="000000"/>
                </a:solidFill>
                <a:latin typeface="Consolas" panose="020B0609020204030204" pitchFamily="49" charset="0"/>
              </a:rPr>
              <a:t>() * 100;</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If error is too large, adapt the (coarse)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FF"/>
                </a:solidFill>
                <a:latin typeface="Consolas" panose="020B0609020204030204" pitchFamily="49" charset="0"/>
              </a:rPr>
              <a:t>    if</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error_estimate</a:t>
            </a:r>
            <a:r>
              <a:rPr lang="en-US" sz="900" b="1" dirty="0">
                <a:solidFill>
                  <a:srgbClr val="000000"/>
                </a:solidFill>
                <a:latin typeface="Consolas" panose="020B0609020204030204" pitchFamily="49" charset="0"/>
              </a:rPr>
              <a:t> &gt; ERR_STOP)</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adaptivity.adapt</a:t>
            </a:r>
            <a:r>
              <a:rPr lang="en-US" sz="900" b="1" dirty="0">
                <a:solidFill>
                  <a:srgbClr val="000000"/>
                </a:solidFill>
                <a:latin typeface="Consolas" panose="020B0609020204030204" pitchFamily="49" charset="0"/>
              </a:rPr>
              <a:t>(&amp;selector);</a:t>
            </a:r>
          </a:p>
          <a:p>
            <a:pPr marL="0" indent="0">
              <a:lnSpc>
                <a:spcPct val="120000"/>
              </a:lnSpc>
              <a:spcBef>
                <a:spcPts val="0"/>
              </a:spcBef>
              <a:buNone/>
            </a:pPr>
            <a:r>
              <a:rPr lang="en-US" sz="900" b="1" dirty="0">
                <a:solidFill>
                  <a:srgbClr val="0000FF"/>
                </a:solidFill>
                <a:latin typeface="Consolas" panose="020B0609020204030204" pitchFamily="49" charset="0"/>
              </a:rPr>
              <a:t>    else</a:t>
            </a:r>
          </a:p>
          <a:p>
            <a:pPr marL="0" indent="0">
              <a:lnSpc>
                <a:spcPct val="120000"/>
              </a:lnSpc>
              <a:spcBef>
                <a:spcPts val="0"/>
              </a:spcBef>
              <a:buNone/>
            </a:pP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true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Increase the step counter.</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while</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3818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𝑢</m:t>
                          </m:r>
                        </m:num>
                        <m:den>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𝑅𝑒</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m:rPr>
                          <m:nor/>
                        </m:rPr>
                        <a:rPr lang="en-US" b="0" i="0" smtClean="0">
                          <a:latin typeface="Cambria Math" panose="02040503050406030204" pitchFamily="18" charset="0"/>
                          <a:ea typeface="Cambria Math" panose="02040503050406030204" pitchFamily="18" charset="0"/>
                        </a:rPr>
                        <m:t>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𝑜</m:t>
                              </m:r>
                            </m:sub>
                          </m:sSub>
                        </m:sub>
                      </m:sSub>
                      <m:r>
                        <m:rPr>
                          <m:nor/>
                        </m:rPr>
                        <a:rPr lang="en-US"/>
                        <m:t> = </m:t>
                      </m:r>
                      <m:r>
                        <m:rPr>
                          <m:nor/>
                        </m:rPr>
                        <a:rPr lang="en-US"/>
                        <m:t>g</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sz="1800" dirty="0"/>
              </a:p>
              <a:p>
                <a:pPr marL="0" indent="0">
                  <a:buNone/>
                </a:pPr>
                <a:r>
                  <a:rPr lang="en-US" sz="1800" dirty="0"/>
                  <a:t>Where</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𝑜</m:t>
                        </m:r>
                      </m:sub>
                    </m:sSub>
                  </m:oMath>
                </a14:m>
                <a:r>
                  <a:rPr lang="en-US" sz="1800" dirty="0"/>
                  <a:t> is the output boundary,</a:t>
                </a:r>
              </a:p>
              <a:p>
                <a:pPr>
                  <a:buFontTx/>
                  <a:buChar char="-"/>
                </a:pPr>
                <a:r>
                  <a:rPr lang="en-US" sz="1800" dirty="0"/>
                  <a:t>u, p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buFontTx/>
                  <a:buChar char="-"/>
                </a:pPr>
                <a:r>
                  <a:rPr lang="en-US" sz="1800" dirty="0"/>
                  <a:t>g is defined as follows:</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smtClean="0">
                        <a:latin typeface="Cambria Math" panose="02040503050406030204" pitchFamily="18" charset="0"/>
                        <a:ea typeface="Cambria Math" panose="02040503050406030204" pitchFamily="18" charset="0"/>
                      </a:rPr>
                      <m:t> </m:t>
                    </m:r>
                  </m:oMath>
                </a14:m>
                <a:r>
                  <a:rPr lang="en-US" sz="1400" dirty="0"/>
                  <a:t>everywhere except inlet,</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=0 </m:t>
                    </m:r>
                  </m:oMath>
                </a14:m>
                <a:r>
                  <a:rPr lang="en-US" sz="1400" dirty="0"/>
                  <a:t>everywhere,</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oMath>
                </a14:m>
                <a:r>
                  <a:rPr lang="en-US" sz="1400" dirty="0"/>
                  <a:t> is a parabolic profile on the inlet.</a:t>
                </a:r>
              </a:p>
              <a:p>
                <a:pPr marL="0" indent="0">
                  <a:buNone/>
                </a:pPr>
                <a:endParaRPr lang="en-US" sz="1800" dirty="0"/>
              </a:p>
              <a:p>
                <a:pPr marL="0" indent="0">
                  <a:buNone/>
                </a:pPr>
                <a:r>
                  <a:rPr lang="en-US" sz="1800" dirty="0"/>
                  <a:t>The features illustrated on this example are</a:t>
                </a:r>
              </a:p>
              <a:p>
                <a:pPr>
                  <a:buFontTx/>
                  <a:buChar char="-"/>
                </a:pPr>
                <a:r>
                  <a:rPr lang="en-US" sz="1800" dirty="0"/>
                  <a:t>OpenGL visualization of vector fields,</a:t>
                </a:r>
              </a:p>
              <a:p>
                <a:pPr>
                  <a:buFontTx/>
                  <a:buChar char="-"/>
                </a:pPr>
                <a:r>
                  <a:rPr lang="en-US" sz="1800" dirty="0"/>
                  <a:t>Simple time-stepping using implicit Euler scheme.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1799" b="-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923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30s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42" y="891540"/>
            <a:ext cx="8042275" cy="2573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742" y="3509582"/>
            <a:ext cx="8100415" cy="2592133"/>
          </a:xfrm>
          <a:prstGeom prst="rect">
            <a:avLst/>
          </a:prstGeom>
        </p:spPr>
      </p:pic>
    </p:spTree>
    <p:extLst>
      <p:ext uri="{BB962C8B-B14F-4D97-AF65-F5344CB8AC3E}">
        <p14:creationId xmlns:p14="http://schemas.microsoft.com/office/powerpoint/2010/main" val="85725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40s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12" y="3479705"/>
            <a:ext cx="8000404" cy="25601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12" y="882015"/>
            <a:ext cx="8000404" cy="2560129"/>
          </a:xfrm>
          <a:prstGeom prst="rect">
            <a:avLst/>
          </a:prstGeom>
        </p:spPr>
      </p:pic>
    </p:spTree>
    <p:extLst>
      <p:ext uri="{BB962C8B-B14F-4D97-AF65-F5344CB8AC3E}">
        <p14:creationId xmlns:p14="http://schemas.microsoft.com/office/powerpoint/2010/main" val="352147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55s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17" y="891540"/>
            <a:ext cx="8000404" cy="25601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7" y="3489230"/>
            <a:ext cx="8000404" cy="2560129"/>
          </a:xfrm>
          <a:prstGeom prst="rect">
            <a:avLst/>
          </a:prstGeom>
        </p:spPr>
      </p:pic>
    </p:spTree>
    <p:extLst>
      <p:ext uri="{BB962C8B-B14F-4D97-AF65-F5344CB8AC3E}">
        <p14:creationId xmlns:p14="http://schemas.microsoft.com/office/powerpoint/2010/main" val="241804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Simple time-stepping using implicit Euler scheme</a:t>
            </a:r>
          </a:p>
          <a:p>
            <a:pPr marL="457200" lvl="1" indent="0">
              <a:lnSpc>
                <a:spcPct val="100000"/>
              </a:lnSpc>
              <a:spcBef>
                <a:spcPts val="0"/>
              </a:spcBef>
              <a:buNone/>
            </a:pPr>
            <a:endParaRPr lang="en-US" sz="1000" dirty="0">
              <a:solidFill>
                <a:srgbClr val="0000FF"/>
              </a:solidFill>
              <a:latin typeface="Consolas" panose="020B0609020204030204" pitchFamily="49" charset="0"/>
            </a:endParaRPr>
          </a:p>
          <a:p>
            <a:pPr marL="457200" lvl="1" indent="0">
              <a:lnSpc>
                <a:spcPct val="100000"/>
              </a:lnSpc>
              <a:spcBef>
                <a:spcPts val="0"/>
              </a:spcBef>
              <a:buNone/>
            </a:pPr>
            <a:r>
              <a:rPr lang="en-US" sz="1400" b="1" dirty="0">
                <a:solidFill>
                  <a:srgbClr val="0000FF"/>
                </a:solidFill>
                <a:latin typeface="Consolas" panose="020B0609020204030204" pitchFamily="49" charset="0"/>
              </a:rPr>
              <a:t>for</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 1;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&lt;= T_FINAL / TAU;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 += TAU)</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Update time-dependent essential BCs.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newton.set_time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Solve Newton.</a:t>
            </a:r>
          </a:p>
          <a:p>
            <a:pPr marL="457200" lvl="1" indent="0">
              <a:lnSpc>
                <a:spcPct val="100000"/>
              </a:lnSpc>
              <a:spcBef>
                <a:spcPts val="0"/>
              </a:spcBef>
              <a:buNone/>
            </a:pPr>
            <a:r>
              <a:rPr lang="en-US" sz="1400" b="1" dirty="0">
                <a:solidFill>
                  <a:srgbClr val="008000"/>
                </a:solidFill>
                <a:latin typeface="Consolas" panose="020B0609020204030204" pitchFamily="49" charset="0"/>
              </a:rPr>
              <a:t>    // Weak formulation implements the implicit Euler scheme, and uses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newton.solve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coeff_vec</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Get the solutions, insert as Hermes2D Solution object into the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Hermes::Hermes2D::</a:t>
            </a:r>
            <a:r>
              <a:rPr lang="en-US" sz="1400" b="1" dirty="0">
                <a:solidFill>
                  <a:srgbClr val="2B91AF"/>
                </a:solidFill>
                <a:latin typeface="Consolas" panose="020B0609020204030204" pitchFamily="49" charset="0"/>
              </a:rPr>
              <a:t>Solution</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vector_to_solutions</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newton.get_sln_vector</a:t>
            </a:r>
            <a:r>
              <a:rPr lang="en-US" sz="1400" b="1" dirty="0">
                <a:solidFill>
                  <a:srgbClr val="000000"/>
                </a:solidFill>
                <a:latin typeface="Consolas" panose="020B0609020204030204" pitchFamily="49" charset="0"/>
              </a:rPr>
              <a:t>(), spaces, </a:t>
            </a:r>
            <a:r>
              <a:rPr lang="en-US" sz="1400" b="1" dirty="0" err="1">
                <a:solidFill>
                  <a:srgbClr val="000000"/>
                </a:solidFill>
                <a:latin typeface="Consolas" panose="020B0609020204030204" pitchFamily="49" charset="0"/>
              </a:rPr>
              <a:t>sln_prev_time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Visualization.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"Velocity,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xvel_prev_time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yvel_prev_time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"Pressure,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p_prev_time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pt-BR" sz="1000" b="1"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06600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73150"/>
                <a:ext cx="11528425" cy="5084763"/>
              </a:xfrm>
            </p:spPr>
            <p:txBody>
              <a:bodyPr>
                <a:normAutofit fontScale="92500" lnSpcReduction="10000"/>
              </a:bodyPr>
              <a:lstStyle/>
              <a:p>
                <a:pPr marL="0" indent="0">
                  <a:lnSpc>
                    <a:spcPct val="120000"/>
                  </a:lnSpc>
                  <a:buNone/>
                </a:pPr>
                <a:r>
                  <a:rPr lang="en-US" sz="1800" dirty="0"/>
                  <a:t>This problem describes the distribution of the vector potential in a domain comprising a wire carrying electrical current, air, and an iron which is not under voltage. We solve the equation</a:t>
                </a: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1</m:t>
                              </m:r>
                            </m:sub>
                          </m:sSub>
                        </m:sub>
                      </m:sSub>
                      <m:r>
                        <m:rPr>
                          <m:nor/>
                        </m:rPr>
                        <a:rPr lang="en-US"/>
                        <m:t> = </m:t>
                      </m:r>
                      <m:r>
                        <m:rPr>
                          <m:nor/>
                        </m:rPr>
                        <a:rPr lang="en-US" b="0" i="0" smtClean="0"/>
                        <m:t>0, </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𝑛</m:t>
                                  </m:r>
                                </m:den>
                              </m:f>
                            </m:e>
                          </m:d>
                        </m:e>
                        <m:sub>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rPr>
                        <m:t>=0</m:t>
                      </m:r>
                    </m:oMath>
                  </m:oMathPara>
                </a14:m>
                <a:endParaRPr lang="en-US" sz="1800" dirty="0"/>
              </a:p>
              <a:p>
                <a:pPr marL="0" indent="0">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rectangle (0, 0.004) x (0, 0.003)</a:t>
                </a:r>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1</m:t>
                        </m:r>
                      </m:sub>
                    </m:sSub>
                  </m:oMath>
                </a14:m>
                <a:r>
                  <a:rPr lang="en-US" sz="1800" dirty="0"/>
                  <a:t> is the top and right and left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b="0" i="1" smtClean="0">
                            <a:latin typeface="Cambria Math" panose="02040503050406030204" pitchFamily="18" charset="0"/>
                            <a:ea typeface="Cambria Math" panose="02040503050406030204" pitchFamily="18" charset="0"/>
                          </a:rPr>
                          <m:t>2</m:t>
                        </m:r>
                      </m:sub>
                    </m:sSub>
                  </m:oMath>
                </a14:m>
                <a:r>
                  <a:rPr lang="en-US" sz="1800" dirty="0"/>
                  <a:t> is the bottom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r>
                  <a:rPr lang="en-US" sz="1800" dirty="0"/>
                  <a:t>A is the sought solution, </a:t>
                </a:r>
                <a14:m>
                  <m:oMath xmlns:m="http://schemas.openxmlformats.org/officeDocument/2006/math">
                    <m:r>
                      <a:rPr lang="en-US" sz="1800" i="1">
                        <a:latin typeface="Cambria Math" panose="02040503050406030204" pitchFamily="18" charset="0"/>
                        <a:ea typeface="Cambria Math" panose="02040503050406030204" pitchFamily="18" charset="0"/>
                      </a:rPr>
                      <m:t>𝜔</m:t>
                    </m:r>
                  </m:oMath>
                </a14:m>
                <a:r>
                  <a:rPr lang="en-US" sz="1800" dirty="0"/>
                  <a:t> is the given angular velocity, </a:t>
                </a:r>
                <a14:m>
                  <m:oMath xmlns:m="http://schemas.openxmlformats.org/officeDocument/2006/math">
                    <m:r>
                      <a:rPr lang="en-US" sz="1800" i="1" smtClean="0">
                        <a:latin typeface="Cambria Math" panose="02040503050406030204" pitchFamily="18" charset="0"/>
                        <a:ea typeface="Cambria Math" panose="02040503050406030204" pitchFamily="18" charset="0"/>
                      </a:rPr>
                      <m:t>𝛾</m:t>
                    </m:r>
                  </m:oMath>
                </a14:m>
                <a:r>
                  <a:rPr lang="en-US" sz="1800" dirty="0"/>
                  <a:t> given </a:t>
                </a:r>
                <a:r>
                  <a:rPr lang="en-US" sz="1800" dirty="0">
                    <a:highlight>
                      <a:srgbClr val="FFFF00"/>
                    </a:highlight>
                  </a:rPr>
                  <a:t>permittivity TODO – </a:t>
                </a:r>
                <a:r>
                  <a:rPr lang="en-US" sz="1800" dirty="0" err="1">
                    <a:highlight>
                      <a:srgbClr val="FFFF00"/>
                    </a:highlight>
                  </a:rPr>
                  <a:t>je</a:t>
                </a:r>
                <a:r>
                  <a:rPr lang="en-US" sz="1800" dirty="0">
                    <a:highlight>
                      <a:srgbClr val="FFFF00"/>
                    </a:highlight>
                  </a:rPr>
                  <a:t> to </a:t>
                </a:r>
                <a:r>
                  <a:rPr lang="en-US" sz="1800" dirty="0" err="1">
                    <a:highlight>
                      <a:srgbClr val="FFFF00"/>
                    </a:highlight>
                  </a:rPr>
                  <a:t>tak</a:t>
                </a:r>
                <a:r>
                  <a:rPr lang="en-US" sz="1800" dirty="0">
                    <a:highlight>
                      <a:srgbClr val="FFFF00"/>
                    </a:highlight>
                  </a:rPr>
                  <a:t>?</a:t>
                </a:r>
              </a:p>
              <a:p>
                <a:pPr marL="0" indent="0">
                  <a:buNone/>
                </a:pPr>
                <a:endParaRPr lang="en-US" sz="1800" dirty="0"/>
              </a:p>
              <a:p>
                <a:pPr marL="0" indent="0">
                  <a:buNone/>
                </a:pPr>
                <a:r>
                  <a:rPr lang="en-US" sz="1800" dirty="0"/>
                  <a:t>The features illustrated on this example are</a:t>
                </a:r>
              </a:p>
              <a:p>
                <a:pPr>
                  <a:buFontTx/>
                  <a:buChar char="-"/>
                </a:pPr>
                <a:r>
                  <a:rPr lang="en-US" sz="1800" dirty="0" err="1"/>
                  <a:t>hp</a:t>
                </a:r>
                <a:r>
                  <a:rPr lang="en-US" sz="1800" dirty="0"/>
                  <a:t>-adaptive FEM,</a:t>
                </a:r>
              </a:p>
              <a:p>
                <a:pPr>
                  <a:buFontTx/>
                  <a:buChar char="-"/>
                </a:pPr>
                <a:r>
                  <a:rPr lang="en-US" sz="1800" dirty="0"/>
                  <a:t>Handling of complex equations in Hermes2D,</a:t>
                </a:r>
              </a:p>
              <a:p>
                <a:pPr>
                  <a:buFontTx/>
                  <a:buChar char="-"/>
                </a:pPr>
                <a:r>
                  <a:rPr lang="en-US" sz="1800" dirty="0"/>
                  <a:t>Spatial error inspection.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73150"/>
                <a:ext cx="11528425" cy="5084763"/>
              </a:xfrm>
              <a:blipFill>
                <a:blip r:embed="rId2"/>
                <a:stretch>
                  <a:fillRect l="-370"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050" y="3251199"/>
            <a:ext cx="3961924" cy="2641283"/>
          </a:xfrm>
          <a:prstGeom prst="rect">
            <a:avLst/>
          </a:prstGeom>
        </p:spPr>
      </p:pic>
    </p:spTree>
    <p:extLst>
      <p:ext uri="{BB962C8B-B14F-4D97-AF65-F5344CB8AC3E}">
        <p14:creationId xmlns:p14="http://schemas.microsoft.com/office/powerpoint/2010/main" val="373919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4"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4"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Spatial error inspection</a:t>
            </a:r>
          </a:p>
          <a:p>
            <a:pPr marL="0" indent="0">
              <a:lnSpc>
                <a:spcPct val="100000"/>
              </a:lnSpc>
              <a:buNone/>
            </a:pPr>
            <a:r>
              <a:rPr lang="en-US" sz="1600" dirty="0"/>
              <a:t>Element-wise error for the coarse mesh</a:t>
            </a:r>
          </a:p>
        </p:txBody>
      </p:sp>
    </p:spTree>
    <p:extLst>
      <p:ext uri="{BB962C8B-B14F-4D97-AF65-F5344CB8AC3E}">
        <p14:creationId xmlns:p14="http://schemas.microsoft.com/office/powerpoint/2010/main" val="428718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a:t>
            </a:r>
          </a:p>
        </p:txBody>
      </p:sp>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buNone/>
            </a:pPr>
            <a:r>
              <a:rPr lang="en-US" sz="1800" dirty="0"/>
              <a:t>What it is?</a:t>
            </a:r>
          </a:p>
          <a:p>
            <a:pPr>
              <a:buFontTx/>
              <a:buChar char="-"/>
            </a:pPr>
            <a:r>
              <a:rPr lang="en-US" sz="1800" dirty="0"/>
              <a:t>C++ multi-platform (Win, Linux, </a:t>
            </a:r>
            <a:r>
              <a:rPr lang="en-US" sz="1800" dirty="0" err="1">
                <a:solidFill>
                  <a:schemeClr val="bg1">
                    <a:lumMod val="75000"/>
                  </a:schemeClr>
                </a:solidFill>
              </a:rPr>
              <a:t>MacOS</a:t>
            </a:r>
            <a:r>
              <a:rPr lang="en-US" sz="1800" dirty="0"/>
              <a:t>) library for rapid prototyping of FEM &amp; DG solvers</a:t>
            </a:r>
          </a:p>
          <a:p>
            <a:pPr>
              <a:buFontTx/>
              <a:buChar char="-"/>
            </a:pPr>
            <a:r>
              <a:rPr lang="en-US" sz="1800" dirty="0"/>
              <a:t>“When you want to solve a non-trivial PDE in 2d with the least possible effort. And you know some C/C++.”</a:t>
            </a:r>
          </a:p>
          <a:p>
            <a:pPr>
              <a:buFontTx/>
              <a:buChar char="-"/>
            </a:pPr>
            <a:r>
              <a:rPr lang="en-US" sz="1800" dirty="0"/>
              <a:t>“When you want to test drive something small (a preconditioner, error estimate, FE space), and you don’t want to write all the rest for it. And you know some OOP in C++.”</a:t>
            </a:r>
          </a:p>
          <a:p>
            <a:pPr marL="0" indent="0">
              <a:buNone/>
            </a:pPr>
            <a:endParaRPr lang="en-US" sz="600" dirty="0"/>
          </a:p>
          <a:p>
            <a:pPr marL="0" indent="0">
              <a:buNone/>
            </a:pPr>
            <a:r>
              <a:rPr lang="en-US" sz="1800" dirty="0"/>
              <a:t>How can I try it out?</a:t>
            </a:r>
          </a:p>
          <a:p>
            <a:pPr>
              <a:buFontTx/>
              <a:buChar char="-"/>
            </a:pPr>
            <a:r>
              <a:rPr lang="en-US" sz="1600" dirty="0">
                <a:hlinkClick r:id="rId2"/>
              </a:rPr>
              <a:t>https://github.com/hpfem/hermes</a:t>
            </a:r>
            <a:endParaRPr lang="en-US" sz="1600" dirty="0"/>
          </a:p>
          <a:p>
            <a:pPr>
              <a:buFontTx/>
              <a:buChar char="-"/>
            </a:pPr>
            <a:r>
              <a:rPr lang="en-US" sz="1600" dirty="0"/>
              <a:t>On Linux</a:t>
            </a:r>
          </a:p>
          <a:p>
            <a:pPr lvl="1">
              <a:buFontTx/>
              <a:buChar char="-"/>
            </a:pPr>
            <a:r>
              <a:rPr lang="en-US" sz="1400" dirty="0"/>
              <a:t>Download, get dependencies via package managers, configure, build</a:t>
            </a:r>
          </a:p>
          <a:p>
            <a:pPr>
              <a:buFontTx/>
              <a:buChar char="-"/>
            </a:pPr>
            <a:r>
              <a:rPr lang="en-US" sz="1600" dirty="0"/>
              <a:t>On Windows</a:t>
            </a:r>
          </a:p>
          <a:p>
            <a:pPr lvl="1">
              <a:buFontTx/>
              <a:buChar char="-"/>
            </a:pPr>
            <a:r>
              <a:rPr lang="en-US" sz="1400" dirty="0"/>
              <a:t>Download, get dependencies from </a:t>
            </a:r>
            <a:r>
              <a:rPr lang="en-US" sz="1400" dirty="0">
                <a:hlinkClick r:id="rId3"/>
              </a:rPr>
              <a:t>https://github.com/l-korous/hermes-windows</a:t>
            </a:r>
            <a:r>
              <a:rPr lang="en-US" sz="1400" dirty="0"/>
              <a:t>, configure, build</a:t>
            </a:r>
          </a:p>
          <a:p>
            <a:pPr marL="0" indent="0">
              <a:buNone/>
            </a:pPr>
            <a:endParaRPr lang="en-US" sz="600" dirty="0"/>
          </a:p>
          <a:p>
            <a:pPr marL="0" indent="0">
              <a:buNone/>
            </a:pPr>
            <a:r>
              <a:rPr lang="en-US" sz="1800" dirty="0"/>
              <a:t>What technologies are used in Hermes2d?</a:t>
            </a:r>
          </a:p>
          <a:p>
            <a:pPr>
              <a:buFontTx/>
              <a:buChar char="-"/>
            </a:pPr>
            <a:r>
              <a:rPr lang="en-US" sz="1800" dirty="0"/>
              <a:t>(Modern) C++, well documented, and exception-safe</a:t>
            </a:r>
          </a:p>
          <a:p>
            <a:pPr>
              <a:buFontTx/>
              <a:buChar char="-"/>
            </a:pPr>
            <a:r>
              <a:rPr lang="en-US" sz="1800" dirty="0" err="1"/>
              <a:t>OpenMP</a:t>
            </a:r>
            <a:r>
              <a:rPr lang="en-US" sz="1800" dirty="0"/>
              <a:t> for parallelization of the most CPU-intensive tasks</a:t>
            </a:r>
          </a:p>
          <a:p>
            <a:pPr>
              <a:buFontTx/>
              <a:buChar char="-"/>
            </a:pPr>
            <a:r>
              <a:rPr lang="en-US" sz="1800" dirty="0"/>
              <a:t>Real-time OpenGL visualization</a:t>
            </a:r>
          </a:p>
          <a:p>
            <a:pPr>
              <a:buFontTx/>
              <a:buChar char="-"/>
            </a:pPr>
            <a:r>
              <a:rPr lang="en-US" sz="1800" dirty="0"/>
              <a:t>External linear solvers (UMFPACK, PARALUTION, MUMPS, </a:t>
            </a:r>
            <a:r>
              <a:rPr lang="en-US" sz="1800" dirty="0" err="1"/>
              <a:t>PETSc</a:t>
            </a:r>
            <a:r>
              <a:rPr lang="en-US" sz="1800" dirty="0"/>
              <a:t>)</a:t>
            </a:r>
          </a:p>
          <a:p>
            <a:pPr>
              <a:buFontTx/>
              <a:buChar char="-"/>
            </a:pPr>
            <a:r>
              <a:rPr lang="en-US" sz="1800" dirty="0"/>
              <a:t>Usual exchange formats (XML, BSON, VTK, </a:t>
            </a:r>
            <a:r>
              <a:rPr lang="en-US" sz="1800" dirty="0" err="1"/>
              <a:t>ExodusII</a:t>
            </a:r>
            <a:r>
              <a:rPr lang="en-US" sz="1800" dirty="0"/>
              <a:t>, </a:t>
            </a:r>
            <a:r>
              <a:rPr lang="en-US" sz="1800" dirty="0" err="1"/>
              <a:t>MatrixMarket</a:t>
            </a:r>
            <a:r>
              <a:rPr lang="en-US" sz="1800" dirty="0"/>
              <a:t>, </a:t>
            </a:r>
            <a:r>
              <a:rPr lang="en-US" sz="1800" dirty="0" err="1"/>
              <a:t>Matlab</a:t>
            </a:r>
            <a:r>
              <a:rPr lang="en-US" sz="1800" dirty="0"/>
              <a:t>)</a:t>
            </a:r>
          </a:p>
          <a:p>
            <a:pPr>
              <a:buFontTx/>
              <a:buChar char="-"/>
            </a:pPr>
            <a:endParaRPr lang="en-US" sz="1800" dirty="0"/>
          </a:p>
          <a:p>
            <a:pPr lvl="1">
              <a:buFontTx/>
              <a:buChar char="-"/>
            </a:pP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40484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12709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02965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#29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1" y="1193375"/>
            <a:ext cx="4273071"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2" y="1193375"/>
            <a:ext cx="4273071"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3025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Handling of complex equations in Hermes2D</a:t>
            </a:r>
          </a:p>
          <a:p>
            <a:pPr>
              <a:buFontTx/>
              <a:buChar char="-"/>
            </a:pPr>
            <a:r>
              <a:rPr lang="en-US" sz="1800" dirty="0"/>
              <a:t>Very easy, all relevant Hermes2d classes have the number (real | complex) as their template argument:</a:t>
            </a:r>
          </a:p>
          <a:p>
            <a:pPr lvl="1">
              <a:buFontTx/>
              <a:buChar char="-"/>
            </a:pPr>
            <a:r>
              <a:rPr lang="en-US" sz="1500" dirty="0">
                <a:latin typeface="Consolas" panose="020B0609020204030204" pitchFamily="49" charset="0"/>
              </a:rPr>
              <a:t>For real numbers we use double: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r>
              <a:rPr lang="en-US" sz="1400" dirty="0">
                <a:latin typeface="Consolas" panose="020B0609020204030204" pitchFamily="49" charset="0"/>
              </a:rPr>
              <a:t>For complex numbers we use </a:t>
            </a:r>
            <a:r>
              <a:rPr lang="en-US" sz="1400" dirty="0" err="1">
                <a:latin typeface="Consolas" panose="020B0609020204030204" pitchFamily="49" charset="0"/>
              </a:rPr>
              <a:t>std</a:t>
            </a:r>
            <a:r>
              <a:rPr lang="en-US" sz="1400" dirty="0">
                <a:latin typeface="Consolas" panose="020B0609020204030204" pitchFamily="49" charset="0"/>
              </a:rPr>
              <a:t>::complex&lt;double&gt;: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endParaRPr lang="en-US" sz="1400" dirty="0">
              <a:solidFill>
                <a:srgbClr val="000000"/>
              </a:solidFill>
              <a:latin typeface="Consolas" panose="020B0609020204030204" pitchFamily="49" charset="0"/>
            </a:endParaRPr>
          </a:p>
          <a:p>
            <a:pPr marL="0" indent="0">
              <a:buNone/>
            </a:pPr>
            <a:r>
              <a:rPr lang="en-US" sz="2200" dirty="0" err="1"/>
              <a:t>hp</a:t>
            </a:r>
            <a:r>
              <a:rPr lang="en-US" sz="2200" dirty="0"/>
              <a:t>-adaptive FEM</a:t>
            </a:r>
          </a:p>
          <a:p>
            <a:pPr>
              <a:buFontTx/>
              <a:buChar char="-"/>
            </a:pPr>
            <a:r>
              <a:rPr lang="en-US" sz="2200" dirty="0"/>
              <a:t>Basic settings to control the AMR process</a:t>
            </a:r>
          </a:p>
          <a:p>
            <a:pPr marL="0" indent="0">
              <a:buNone/>
            </a:pPr>
            <a:endParaRPr lang="en-US" sz="200" dirty="0"/>
          </a:p>
          <a:p>
            <a:pPr marL="457200" lvl="1" indent="0">
              <a:lnSpc>
                <a:spcPct val="100000"/>
              </a:lnSpc>
              <a:spcBef>
                <a:spcPts val="0"/>
              </a:spcBef>
              <a:buNone/>
            </a:pPr>
            <a:r>
              <a:rPr lang="en-US" sz="1400" b="1" dirty="0">
                <a:solidFill>
                  <a:srgbClr val="008000"/>
                </a:solidFill>
                <a:latin typeface="Consolas" panose="020B0609020204030204" pitchFamily="49" charset="0"/>
              </a:rPr>
              <a:t>// Error calculation &amp;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We specify the norm here, and the type of error</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pt-BR" sz="1400" b="1" dirty="0">
                <a:solidFill>
                  <a:srgbClr val="2B91AF"/>
                </a:solidFill>
                <a:latin typeface="Consolas" panose="020B0609020204030204" pitchFamily="49" charset="0"/>
              </a:rPr>
              <a:t>DefaultErrorCalculator</a:t>
            </a:r>
            <a:r>
              <a:rPr lang="pt-BR" sz="1400" b="1" dirty="0">
                <a:solidFill>
                  <a:srgbClr val="000000"/>
                </a:solidFill>
                <a:latin typeface="Consolas" panose="020B0609020204030204" pitchFamily="49" charset="0"/>
              </a:rPr>
              <a:t>&lt;::</a:t>
            </a:r>
            <a:r>
              <a:rPr lang="pt-BR" sz="1400" b="1" dirty="0">
                <a:solidFill>
                  <a:srgbClr val="2B91AF"/>
                </a:solidFill>
                <a:latin typeface="Consolas" panose="020B0609020204030204" pitchFamily="49" charset="0"/>
              </a:rPr>
              <a:t>complex</a:t>
            </a:r>
            <a:r>
              <a:rPr lang="pt-BR" sz="1400" b="1" dirty="0">
                <a:solidFill>
                  <a:srgbClr val="000000"/>
                </a:solidFill>
                <a:latin typeface="Consolas" panose="020B0609020204030204" pitchFamily="49" charset="0"/>
              </a:rPr>
              <a:t>, </a:t>
            </a:r>
            <a:r>
              <a:rPr lang="pt-BR" sz="1400" b="1" dirty="0">
                <a:solidFill>
                  <a:srgbClr val="2F4F4F"/>
                </a:solidFill>
                <a:latin typeface="Consolas" panose="020B0609020204030204" pitchFamily="49" charset="0"/>
              </a:rPr>
              <a:t>HERMES_H1_NORM</a:t>
            </a:r>
            <a:r>
              <a:rPr lang="pt-BR" sz="1400" b="1" dirty="0">
                <a:solidFill>
                  <a:srgbClr val="000000"/>
                </a:solidFill>
                <a:latin typeface="Consolas" panose="020B0609020204030204" pitchFamily="49" charset="0"/>
              </a:rPr>
              <a:t>&gt; errorCalculator(</a:t>
            </a:r>
            <a:r>
              <a:rPr lang="pt-BR" sz="1400" b="1" dirty="0">
                <a:solidFill>
                  <a:srgbClr val="2F4F4F"/>
                </a:solidFill>
                <a:latin typeface="Consolas" panose="020B0609020204030204" pitchFamily="49" charset="0"/>
              </a:rPr>
              <a:t>RelativeErrorToGlobalNorm</a:t>
            </a:r>
            <a:r>
              <a:rPr lang="pt-BR"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an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step. Influences the number of elements refined at each step.</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2B91AF"/>
                </a:solidFill>
                <a:latin typeface="Consolas" panose="020B0609020204030204" pitchFamily="49" charset="0"/>
              </a:rPr>
              <a:t>AdaptStoppingCriterionSingleElement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(0.9);</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processor class. Gets the error calculator and stopping criterion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2B91AF"/>
                </a:solidFill>
                <a:latin typeface="Consolas" panose="020B0609020204030204" pitchFamily="49" charset="0"/>
              </a:rPr>
              <a:t>Adapt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adaptivity</a:t>
            </a:r>
            <a:r>
              <a:rPr lang="en-US" sz="1400" b="1" dirty="0">
                <a:solidFill>
                  <a:srgbClr val="000000"/>
                </a:solidFill>
                <a:latin typeface="Consolas" panose="020B0609020204030204" pitchFamily="49" charset="0"/>
              </a:rPr>
              <a:t>(&amp;</a:t>
            </a:r>
            <a:r>
              <a:rPr lang="en-US" sz="1400" b="1" dirty="0" err="1">
                <a:solidFill>
                  <a:srgbClr val="000000"/>
                </a:solidFill>
                <a:latin typeface="Consolas" panose="020B0609020204030204" pitchFamily="49" charset="0"/>
              </a:rPr>
              <a:t>errorCalculator</a:t>
            </a:r>
            <a:r>
              <a:rPr lang="en-US" sz="1400" b="1" dirty="0">
                <a:solidFill>
                  <a:srgbClr val="000000"/>
                </a:solidFill>
                <a:latin typeface="Consolas" panose="020B0609020204030204" pitchFamily="49" charset="0"/>
              </a:rPr>
              <a:t>, &amp;</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TOTAL_ERROR_ESTIMATE_STOP = 1e-3;</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98424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𝑐</m:t>
                              </m:r>
                            </m:e>
                            <m:sup>
                              <m:r>
                                <a:rPr lang="en-US" sz="2600" b="0" i="1" smtClean="0">
                                  <a:latin typeface="Cambria Math" panose="02040503050406030204" pitchFamily="18" charset="0"/>
                                  <a:ea typeface="Cambria Math" panose="02040503050406030204" pitchFamily="18" charset="0"/>
                                </a:rPr>
                                <m:t>2</m:t>
                              </m:r>
                            </m:sup>
                          </m:sSup>
                        </m:den>
                      </m:f>
                      <m:f>
                        <m:fPr>
                          <m:ctrlPr>
                            <a:rPr lang="en-US" sz="2600" b="0" i="1" smtClean="0">
                              <a:latin typeface="Cambria Math" panose="02040503050406030204" pitchFamily="18" charset="0"/>
                              <a:ea typeface="Cambria Math" panose="02040503050406030204" pitchFamily="18" charset="0"/>
                            </a:rPr>
                          </m:ctrlPr>
                        </m:fPr>
                        <m:nu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𝛿</m:t>
                              </m:r>
                            </m:e>
                            <m:sup>
                              <m:r>
                                <a:rPr lang="en-US" sz="2600" b="0" i="1" smtClean="0">
                                  <a:latin typeface="Cambria Math" panose="02040503050406030204" pitchFamily="18" charset="0"/>
                                  <a:ea typeface="Cambria Math" panose="02040503050406030204" pitchFamily="18" charset="0"/>
                                </a:rPr>
                                <m:t>2</m:t>
                              </m:r>
                            </m:sup>
                          </m:sSup>
                          <m:r>
                            <a:rPr lang="en-US" sz="2600" b="0" i="1" smtClean="0">
                              <a:latin typeface="Cambria Math" panose="02040503050406030204" pitchFamily="18" charset="0"/>
                              <a:ea typeface="Cambria Math" panose="02040503050406030204" pitchFamily="18" charset="0"/>
                            </a:rPr>
                            <m:t>𝑢</m:t>
                          </m:r>
                        </m:num>
                        <m:den>
                          <m:r>
                            <a:rPr lang="en-US" sz="2600" b="0" i="1" smtClean="0">
                              <a:latin typeface="Cambria Math" panose="02040503050406030204" pitchFamily="18" charset="0"/>
                              <a:ea typeface="Cambria Math" panose="02040503050406030204" pitchFamily="18" charset="0"/>
                            </a:rPr>
                            <m:t>𝛿</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𝑡</m:t>
                              </m:r>
                            </m:e>
                            <m:sup>
                              <m:r>
                                <a:rPr lang="en-US" sz="2600" b="0" i="1" smtClean="0">
                                  <a:latin typeface="Cambria Math" panose="02040503050406030204" pitchFamily="18" charset="0"/>
                                  <a:ea typeface="Cambria Math" panose="02040503050406030204" pitchFamily="18" charset="0"/>
                                </a:rPr>
                                <m:t>2</m:t>
                              </m:r>
                            </m:sup>
                          </m:sSup>
                        </m:den>
                      </m:f>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m:rPr>
                          <m:nor/>
                        </m:rPr>
                        <a:rPr lang="en-US" sz="2600" b="0" i="0" smtClean="0">
                          <a:latin typeface="Cambria Math" panose="02040503050406030204" pitchFamily="18" charset="0"/>
                          <a:ea typeface="Cambria Math" panose="02040503050406030204" pitchFamily="18" charset="0"/>
                        </a:rPr>
                        <m:t> </m:t>
                      </m:r>
                      <m:r>
                        <m:rPr>
                          <m:nor/>
                        </m:rPr>
                        <a:rPr lang="en-US" sz="2600"/>
                        <m:t>= 0,   </m:t>
                      </m:r>
                      <m:r>
                        <m:rPr>
                          <m:nor/>
                        </m:rPr>
                        <a:rPr lang="en-US" sz="2600"/>
                        <m:t>u</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m:rPr>
                          <m:nor/>
                        </m:rPr>
                        <a:rPr lang="en-US" sz="2600"/>
                        <m:t> = </m:t>
                      </m:r>
                      <m:r>
                        <m:rPr>
                          <m:nor/>
                        </m:rPr>
                        <a:rPr lang="en-US" sz="2600" b="0" i="0" smtClean="0"/>
                        <m:t>0, </m:t>
                      </m:r>
                      <m:sSub>
                        <m:sSubPr>
                          <m:ctrlPr>
                            <a:rPr lang="en-US" sz="2600" b="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𝑡</m:t>
                                  </m:r>
                                </m:den>
                              </m:f>
                            </m:e>
                          </m:d>
                        </m:e>
                        <m:sub>
                          <m:r>
                            <a:rPr lang="en-US" sz="2600" b="0" i="1" smtClean="0">
                              <a:latin typeface="Cambria Math" panose="02040503050406030204" pitchFamily="18" charset="0"/>
                              <a:ea typeface="Cambria Math" panose="02040503050406030204" pitchFamily="18" charset="0"/>
                            </a:rPr>
                            <m:t>𝛿</m:t>
                          </m:r>
                          <m:r>
                            <m:rPr>
                              <m:sty m:val="p"/>
                            </m:rPr>
                            <a:rPr lang="el-GR" sz="2600" b="0" i="1" smtClean="0">
                              <a:latin typeface="Cambria Math" panose="02040503050406030204" pitchFamily="18" charset="0"/>
                              <a:ea typeface="Cambria Math" panose="02040503050406030204" pitchFamily="18" charset="0"/>
                            </a:rPr>
                            <m:t>Ω</m:t>
                          </m:r>
                        </m:sub>
                      </m:sSub>
                      <m:r>
                        <a:rPr lang="en-US" sz="2600" b="0" i="1" smtClean="0">
                          <a:latin typeface="Cambria Math" panose="02040503050406030204" pitchFamily="18" charset="0"/>
                        </a:rPr>
                        <m:t>=0    (1)</m:t>
                      </m:r>
                    </m:oMath>
                  </m:oMathPara>
                </a14:m>
                <a:endParaRPr lang="en-US" sz="1800" dirty="0"/>
              </a:p>
              <a:p>
                <a:pPr marL="0" indent="0">
                  <a:spcBef>
                    <a:spcPts val="0"/>
                  </a:spcBef>
                  <a:buNone/>
                </a:pPr>
                <a:r>
                  <a:rPr lang="en-US" sz="1800" dirty="0"/>
                  <a:t>Where</a:t>
                </a:r>
              </a:p>
              <a:p>
                <a:pPr>
                  <a:lnSpc>
                    <a:spcPct val="100000"/>
                  </a:lnSpc>
                  <a:spcBef>
                    <a:spcPts val="0"/>
                  </a:spcBef>
                  <a:buFontTx/>
                  <a:buChar char="-"/>
                </a:pPr>
                <a:r>
                  <a:rPr lang="en-US" sz="1800" dirty="0"/>
                  <a:t>u is the sought solution,</a:t>
                </a:r>
              </a:p>
              <a:p>
                <a:pPr>
                  <a:lnSpc>
                    <a:spcPct val="100000"/>
                  </a:lnSpc>
                  <a:spcBef>
                    <a:spcPts val="0"/>
                  </a:spcBef>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lnSpc>
                    <a:spcPct val="100000"/>
                  </a:lnSpc>
                  <a:spcBef>
                    <a:spcPts val="0"/>
                  </a:spcBef>
                  <a:buFontTx/>
                  <a:buChar char="-"/>
                </a:pPr>
                <a:r>
                  <a:rPr lang="en-US" sz="1800" dirty="0"/>
                  <a:t>c is the wave speed.</a:t>
                </a:r>
              </a:p>
              <a:p>
                <a:pPr marL="0" indent="0">
                  <a:buNone/>
                </a:pPr>
                <a:r>
                  <a:rPr lang="en-US" sz="1800" dirty="0"/>
                  <a:t>We transform (1) into</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 </m:t>
                      </m:r>
                      <m:r>
                        <m:rPr>
                          <m:nor/>
                        </m:rPr>
                        <a:rPr lang="en-US" b="0" i="1" smtClean="0">
                          <a:latin typeface="Cambria Math" panose="02040503050406030204" pitchFamily="18" charset="0"/>
                          <a:ea typeface="Cambria Math" panose="02040503050406030204" pitchFamily="18" charset="0"/>
                        </a:rPr>
                        <m:t>v</m:t>
                      </m:r>
                      <m:r>
                        <m:rPr>
                          <m:nor/>
                        </m:rPr>
                        <a:rPr lang="en-US" b="0" i="1" smtClean="0">
                          <a:latin typeface="Cambria Math" panose="02040503050406030204" pitchFamily="18" charset="0"/>
                          <a:ea typeface="Cambria Math" panose="02040503050406030204" pitchFamily="18" charset="0"/>
                        </a:rPr>
                        <m:t>       </m:t>
                      </m:r>
                    </m:oMath>
                  </m:oMathPara>
                </a14:m>
                <a:endParaRPr lang="en-US"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𝑢</m:t>
                      </m:r>
                    </m:oMath>
                  </m:oMathPara>
                </a14:m>
                <a:endParaRPr lang="en-US" sz="1800" dirty="0"/>
              </a:p>
              <a:p>
                <a:pPr marL="0" indent="0">
                  <a:buNone/>
                </a:pPr>
                <a:r>
                  <a:rPr lang="en-US" sz="1800" dirty="0"/>
                  <a:t>The features illustrated on this example are</a:t>
                </a:r>
              </a:p>
              <a:p>
                <a:pPr>
                  <a:buFontTx/>
                  <a:buChar char="-"/>
                </a:pPr>
                <a:r>
                  <a:rPr lang="en-US" sz="1800" dirty="0"/>
                  <a:t>Using an arbitrary </a:t>
                </a:r>
                <a:r>
                  <a:rPr lang="en-US" sz="1800" dirty="0" err="1"/>
                  <a:t>Runge-Kutta</a:t>
                </a:r>
                <a:r>
                  <a:rPr lang="en-US" sz="1800" dirty="0"/>
                  <a:t> method for time discretization,</a:t>
                </a:r>
              </a:p>
              <a:p>
                <a:pPr>
                  <a:buFontTx/>
                  <a:buChar char="-"/>
                </a:pPr>
                <a:r>
                  <a:rPr lang="en-US" sz="1800" dirty="0"/>
                  <a:t>Time-</a:t>
                </a:r>
                <a:r>
                  <a:rPr lang="en-US" sz="1800" dirty="0" err="1"/>
                  <a:t>adaptivity</a:t>
                </a:r>
                <a:r>
                  <a:rPr lang="en-US" sz="1800" dirty="0"/>
                  <a:t> using embedded </a:t>
                </a:r>
                <a:r>
                  <a:rPr lang="en-US" sz="1800" dirty="0" err="1"/>
                  <a:t>Runge-Kutta</a:t>
                </a:r>
                <a:r>
                  <a:rPr lang="en-US" sz="1800" dirty="0"/>
                  <a:t> methods.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959" b="-131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762015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2"/>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1e-2s</a:t>
            </a:r>
          </a:p>
        </p:txBody>
      </p:sp>
    </p:spTree>
    <p:extLst>
      <p:ext uri="{BB962C8B-B14F-4D97-AF65-F5344CB8AC3E}">
        <p14:creationId xmlns:p14="http://schemas.microsoft.com/office/powerpoint/2010/main" val="1423728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5.1e-1s</a:t>
            </a:r>
          </a:p>
        </p:txBody>
      </p:sp>
    </p:spTree>
    <p:extLst>
      <p:ext uri="{BB962C8B-B14F-4D97-AF65-F5344CB8AC3E}">
        <p14:creationId xmlns:p14="http://schemas.microsoft.com/office/powerpoint/2010/main" val="40013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1.01s</a:t>
            </a:r>
          </a:p>
        </p:txBody>
      </p:sp>
    </p:spTree>
    <p:extLst>
      <p:ext uri="{BB962C8B-B14F-4D97-AF65-F5344CB8AC3E}">
        <p14:creationId xmlns:p14="http://schemas.microsoft.com/office/powerpoint/2010/main" val="281209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1.51s</a:t>
            </a:r>
          </a:p>
        </p:txBody>
      </p:sp>
    </p:spTree>
    <p:extLst>
      <p:ext uri="{BB962C8B-B14F-4D97-AF65-F5344CB8AC3E}">
        <p14:creationId xmlns:p14="http://schemas.microsoft.com/office/powerpoint/2010/main" val="4002217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2.01s</a:t>
            </a:r>
          </a:p>
        </p:txBody>
      </p:sp>
    </p:spTree>
    <p:extLst>
      <p:ext uri="{BB962C8B-B14F-4D97-AF65-F5344CB8AC3E}">
        <p14:creationId xmlns:p14="http://schemas.microsoft.com/office/powerpoint/2010/main" val="278043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 &gt; Features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What can it do?</a:t>
            </a:r>
          </a:p>
          <a:p>
            <a:pPr>
              <a:buFontTx/>
              <a:buChar char="-"/>
            </a:pPr>
            <a:r>
              <a:rPr lang="en-US" sz="1600" dirty="0"/>
              <a:t>Stationary / Time-dependent / Harmonic equations</a:t>
            </a:r>
          </a:p>
          <a:p>
            <a:pPr>
              <a:buFontTx/>
              <a:buChar char="-"/>
            </a:pPr>
            <a:r>
              <a:rPr lang="en-US" sz="1600" dirty="0"/>
              <a:t>Number of manual, and automatic mesh refinement (AMR) options</a:t>
            </a:r>
          </a:p>
          <a:p>
            <a:pPr lvl="1">
              <a:buFontTx/>
              <a:buChar char="-"/>
            </a:pPr>
            <a:r>
              <a:rPr lang="en-US" sz="1400" dirty="0"/>
              <a:t>Granular AMR setup based on customizable error estimate calculations</a:t>
            </a:r>
          </a:p>
          <a:p>
            <a:pPr>
              <a:buFontTx/>
              <a:buChar char="-"/>
            </a:pPr>
            <a:r>
              <a:rPr lang="en-US" sz="1600" dirty="0"/>
              <a:t>Nonlinear equation handling using Newton’s and Picard’s method</a:t>
            </a:r>
          </a:p>
          <a:p>
            <a:pPr lvl="1">
              <a:buFontTx/>
              <a:buChar char="-"/>
            </a:pPr>
            <a:r>
              <a:rPr lang="en-US" sz="1400" dirty="0"/>
              <a:t>Fully automatic &amp; configurable Newton’s method with damping coefficient control, </a:t>
            </a:r>
            <a:r>
              <a:rPr lang="en-US" sz="1400" dirty="0" err="1"/>
              <a:t>jacobian</a:t>
            </a:r>
            <a:r>
              <a:rPr lang="en-US" sz="1400" dirty="0"/>
              <a:t> reuse control, arbitrary stopping criteria control</a:t>
            </a:r>
          </a:p>
          <a:p>
            <a:pPr>
              <a:buFontTx/>
              <a:buChar char="-"/>
            </a:pPr>
            <a:r>
              <a:rPr lang="en-US" sz="1600" dirty="0"/>
              <a:t>Time-</a:t>
            </a:r>
            <a:r>
              <a:rPr lang="en-US" sz="1600" dirty="0" err="1"/>
              <a:t>adaptivity</a:t>
            </a:r>
            <a:r>
              <a:rPr lang="en-US" sz="1600" dirty="0"/>
              <a:t>, Space-time </a:t>
            </a:r>
            <a:r>
              <a:rPr lang="en-US" sz="1600" dirty="0" err="1"/>
              <a:t>adaptivity</a:t>
            </a:r>
            <a:r>
              <a:rPr lang="en-US" sz="1600" dirty="0"/>
              <a:t> using embedded </a:t>
            </a:r>
            <a:r>
              <a:rPr lang="en-US" sz="1600" dirty="0" err="1"/>
              <a:t>Runge-Kutta</a:t>
            </a:r>
            <a:r>
              <a:rPr lang="en-US" sz="1600" dirty="0"/>
              <a:t> methods</a:t>
            </a:r>
          </a:p>
          <a:p>
            <a:pPr lvl="1">
              <a:buFontTx/>
              <a:buChar char="-"/>
            </a:pPr>
            <a:r>
              <a:rPr lang="en-US" sz="1400" dirty="0"/>
              <a:t>Time-error space distribution, arbitrary calculations of any error estimate pluggable into AMR, and time-step controllers</a:t>
            </a:r>
          </a:p>
          <a:p>
            <a:pPr>
              <a:buFontTx/>
              <a:buChar char="-"/>
            </a:pPr>
            <a:r>
              <a:rPr lang="en-US" sz="1600" dirty="0"/>
              <a:t>Weak &amp; Strong coupled problems</a:t>
            </a:r>
          </a:p>
          <a:p>
            <a:pPr lvl="1">
              <a:buFontTx/>
              <a:buChar char="-"/>
            </a:pPr>
            <a:r>
              <a:rPr lang="en-US" sz="1400" dirty="0"/>
              <a:t>No matter what the coupling is, when you can write the weak formulation of your problem on paper, you can do that in Hermes2d as well.</a:t>
            </a:r>
          </a:p>
          <a:p>
            <a:pPr marL="0" indent="0">
              <a:buNone/>
            </a:pPr>
            <a:endParaRPr lang="en-US" sz="500" dirty="0"/>
          </a:p>
          <a:p>
            <a:pPr marL="0" indent="0">
              <a:buNone/>
            </a:pPr>
            <a:r>
              <a:rPr lang="en-US" sz="1800" dirty="0"/>
              <a:t>What it cannot do (does not do)</a:t>
            </a:r>
          </a:p>
          <a:p>
            <a:pPr>
              <a:buFontTx/>
              <a:buChar char="-"/>
            </a:pPr>
            <a:r>
              <a:rPr lang="cs-CZ" sz="1800" dirty="0"/>
              <a:t>Problem specific optimi</a:t>
            </a:r>
            <a:r>
              <a:rPr lang="en-US" sz="1800" dirty="0" err="1"/>
              <a:t>zations</a:t>
            </a:r>
            <a:r>
              <a:rPr lang="en-US" sz="1800" dirty="0"/>
              <a:t>, caching, shortcuts, etc.</a:t>
            </a:r>
          </a:p>
          <a:p>
            <a:pPr lvl="1">
              <a:buFontTx/>
              <a:buChar char="-"/>
            </a:pPr>
            <a:r>
              <a:rPr lang="en-US" sz="1400" dirty="0"/>
              <a:t>But #1: In some cases, the Hermes2D API provides methods that can be used for some optimizations.</a:t>
            </a:r>
          </a:p>
          <a:p>
            <a:pPr lvl="1">
              <a:buFontTx/>
              <a:buChar char="-"/>
            </a:pPr>
            <a:r>
              <a:rPr lang="en-US" sz="1400" dirty="0"/>
              <a:t>But #2: Due to the use of OOP, users of the library are welcome to sub-class Hermes2d core classes and implement the missing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5282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0.3s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3"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3" cy="2411666"/>
          </a:xfrm>
          <a:prstGeom prst="rect">
            <a:avLst/>
          </a:prstGeom>
        </p:spPr>
      </p:pic>
    </p:spTree>
    <p:extLst>
      <p:ext uri="{BB962C8B-B14F-4D97-AF65-F5344CB8AC3E}">
        <p14:creationId xmlns:p14="http://schemas.microsoft.com/office/powerpoint/2010/main" val="427254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0.8s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2"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2" cy="2411666"/>
          </a:xfrm>
          <a:prstGeom prst="rect">
            <a:avLst/>
          </a:prstGeom>
        </p:spPr>
      </p:pic>
    </p:spTree>
    <p:extLst>
      <p:ext uri="{BB962C8B-B14F-4D97-AF65-F5344CB8AC3E}">
        <p14:creationId xmlns:p14="http://schemas.microsoft.com/office/powerpoint/2010/main" val="3324511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equation</a:t>
                </a:r>
              </a:p>
              <a:p>
                <a:pPr marL="0" indent="0">
                  <a:lnSpc>
                    <a:spcPct val="120000"/>
                  </a:lnSpc>
                  <a:buNone/>
                </a:pPr>
                <a:endParaRPr lang="en-US" sz="1800" dirty="0"/>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f</m:t>
                      </m:r>
                      <m:r>
                        <m:rPr>
                          <m:nor/>
                        </m:rPr>
                        <a:rPr lang="en-US" sz="2400"/>
                        <m:t>,   </m:t>
                      </m:r>
                      <m:r>
                        <m:rPr>
                          <m:nor/>
                        </m:rPr>
                        <a:rPr lang="en-US" sz="2400"/>
                        <m:t>u</m:t>
                      </m:r>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smtClean="0">
                              <a:latin typeface="Cambria Math" panose="02040503050406030204" pitchFamily="18" charset="0"/>
                              <a:ea typeface="Cambria Math" panose="02040503050406030204" pitchFamily="18" charset="0"/>
                            </a:rPr>
                            <m:t>𝛿</m:t>
                          </m:r>
                          <m:r>
                            <m:rPr>
                              <m:sty m:val="p"/>
                            </m:rPr>
                            <a:rPr lang="el-GR" sz="2400" i="1" smtClean="0">
                              <a:latin typeface="Cambria Math" panose="02040503050406030204" pitchFamily="18" charset="0"/>
                              <a:ea typeface="Cambria Math" panose="02040503050406030204" pitchFamily="18" charset="0"/>
                            </a:rPr>
                            <m:t>Ω</m:t>
                          </m:r>
                        </m:sub>
                      </m:sSub>
                      <m:r>
                        <m:rPr>
                          <m:nor/>
                        </m:rPr>
                        <a:rPr lang="en-US" sz="2400"/>
                        <m:t> = </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𝑓</m:t>
                          </m:r>
                        </m:e>
                      </m:acc>
                    </m:oMath>
                  </m:oMathPara>
                </a14:m>
                <a:endParaRPr lang="en-US" sz="2400" dirty="0"/>
              </a:p>
              <a:p>
                <a:pPr marL="0" indent="0">
                  <a:lnSpc>
                    <a:spcPct val="100000"/>
                  </a:lnSpc>
                  <a:buNone/>
                </a:pPr>
                <a:endParaRPr lang="en-US" sz="1800" dirty="0"/>
              </a:p>
              <a:p>
                <a:pPr marL="0" indent="0">
                  <a:lnSpc>
                    <a:spcPct val="100000"/>
                  </a:lnSpc>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14:m>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𝑓</m:t>
                        </m:r>
                      </m:e>
                    </m:acc>
                  </m:oMath>
                </a14:m>
                <a:r>
                  <a:rPr lang="en-US" sz="1800" dirty="0"/>
                  <a:t> is the (known) exact solution,</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oMath>
                </a14:m>
                <a:r>
                  <a:rPr lang="en-US" sz="1800" dirty="0"/>
                  <a:t> is the Laplacian of the exact solution,</a:t>
                </a:r>
              </a:p>
              <a:p>
                <a:pPr>
                  <a:buFontTx/>
                  <a:buChar char="-"/>
                </a:pPr>
                <a:r>
                  <a:rPr lang="en-US" sz="1800" dirty="0"/>
                  <a:t>u is the sought solution</a:t>
                </a:r>
                <a:endParaRPr lang="en-US" sz="1800" dirty="0">
                  <a:highlight>
                    <a:srgbClr val="FFFF00"/>
                  </a:highlight>
                </a:endParaRPr>
              </a:p>
              <a:p>
                <a:pPr marL="0" indent="0">
                  <a:buNone/>
                </a:pPr>
                <a:endParaRPr lang="en-US" sz="1800" dirty="0"/>
              </a:p>
              <a:p>
                <a:pPr marL="0" indent="0">
                  <a:buNone/>
                </a:pPr>
                <a:r>
                  <a:rPr lang="en-US" sz="1800" dirty="0"/>
                  <a:t>The features illustrated on this example are</a:t>
                </a:r>
              </a:p>
              <a:p>
                <a:pPr>
                  <a:buFontTx/>
                  <a:buChar char="-"/>
                </a:pPr>
                <a:r>
                  <a:rPr lang="en-US" sz="1800" dirty="0"/>
                  <a:t>Calculating exact error,</a:t>
                </a:r>
              </a:p>
              <a:p>
                <a:pPr>
                  <a:buFontTx/>
                  <a:buChar char="-"/>
                </a:pPr>
                <a:r>
                  <a:rPr lang="en-US" sz="1800" dirty="0"/>
                  <a:t>Anisotropic refinements usage in AMR.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b="-15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63452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2"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a:t>
            </a:r>
          </a:p>
        </p:txBody>
      </p:sp>
    </p:spTree>
    <p:extLst>
      <p:ext uri="{BB962C8B-B14F-4D97-AF65-F5344CB8AC3E}">
        <p14:creationId xmlns:p14="http://schemas.microsoft.com/office/powerpoint/2010/main" val="22610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#2</a:t>
            </a:r>
          </a:p>
        </p:txBody>
      </p:sp>
    </p:spTree>
    <p:extLst>
      <p:ext uri="{BB962C8B-B14F-4D97-AF65-F5344CB8AC3E}">
        <p14:creationId xmlns:p14="http://schemas.microsoft.com/office/powerpoint/2010/main" val="1397675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#3</a:t>
            </a:r>
          </a:p>
        </p:txBody>
      </p:sp>
    </p:spTree>
    <p:extLst>
      <p:ext uri="{BB962C8B-B14F-4D97-AF65-F5344CB8AC3E}">
        <p14:creationId xmlns:p14="http://schemas.microsoft.com/office/powerpoint/2010/main" val="36387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#6</a:t>
            </a:r>
          </a:p>
        </p:txBody>
      </p:sp>
    </p:spTree>
    <p:extLst>
      <p:ext uri="{BB962C8B-B14F-4D97-AF65-F5344CB8AC3E}">
        <p14:creationId xmlns:p14="http://schemas.microsoft.com/office/powerpoint/2010/main" val="200760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#11</a:t>
            </a:r>
          </a:p>
        </p:txBody>
      </p:sp>
    </p:spTree>
    <p:extLst>
      <p:ext uri="{BB962C8B-B14F-4D97-AF65-F5344CB8AC3E}">
        <p14:creationId xmlns:p14="http://schemas.microsoft.com/office/powerpoint/2010/main" val="295237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#19</a:t>
            </a:r>
          </a:p>
        </p:txBody>
      </p:sp>
    </p:spTree>
    <p:extLst>
      <p:ext uri="{BB962C8B-B14F-4D97-AF65-F5344CB8AC3E}">
        <p14:creationId xmlns:p14="http://schemas.microsoft.com/office/powerpoint/2010/main" val="22296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Calculating exact error – through sub-classing existing Hermes2D class </a:t>
            </a:r>
            <a:r>
              <a:rPr lang="en-US" sz="1800" b="1" dirty="0" err="1">
                <a:solidFill>
                  <a:srgbClr val="2B91AF"/>
                </a:solidFill>
                <a:latin typeface="Consolas" panose="020B0609020204030204" pitchFamily="49" charset="0"/>
              </a:rPr>
              <a:t>ExactSolutionScalar</a:t>
            </a:r>
            <a:r>
              <a:rPr lang="en-US" sz="1800" b="1" dirty="0">
                <a:solidFill>
                  <a:srgbClr val="000000"/>
                </a:solidFill>
                <a:latin typeface="Consolas" panose="020B0609020204030204" pitchFamily="49" charset="0"/>
              </a:rPr>
              <a:t>&lt;</a:t>
            </a:r>
            <a:r>
              <a:rPr lang="en-US" sz="1800" b="1" dirty="0">
                <a:solidFill>
                  <a:srgbClr val="0000FF"/>
                </a:solidFill>
                <a:latin typeface="Consolas" panose="020B0609020204030204" pitchFamily="49" charset="0"/>
              </a:rPr>
              <a:t>double</a:t>
            </a:r>
            <a:r>
              <a:rPr lang="en-US" sz="1800" b="1" dirty="0">
                <a:solidFill>
                  <a:srgbClr val="000000"/>
                </a:solidFill>
                <a:latin typeface="Consolas" panose="020B0609020204030204" pitchFamily="49" charset="0"/>
              </a:rPr>
              <a:t>&gt;</a:t>
            </a:r>
            <a:r>
              <a:rPr lang="en-US" sz="1800" dirty="0">
                <a:solidFill>
                  <a:srgbClr val="000000"/>
                </a:solidFill>
                <a:latin typeface="Consolas" panose="020B0609020204030204" pitchFamily="49" charset="0"/>
              </a:rPr>
              <a:t>:</a:t>
            </a:r>
            <a:endParaRPr lang="en-US" sz="1800" dirty="0"/>
          </a:p>
          <a:p>
            <a:pPr marL="0" indent="0">
              <a:buNone/>
            </a:pPr>
            <a:endParaRPr lang="en-US" sz="500" dirty="0"/>
          </a:p>
          <a:p>
            <a:pPr marL="457200" lvl="1" indent="0">
              <a:lnSpc>
                <a:spcPct val="110000"/>
              </a:lnSpc>
              <a:spcBef>
                <a:spcPts val="0"/>
              </a:spcBef>
              <a:buNone/>
            </a:pPr>
            <a:r>
              <a:rPr lang="en-US" sz="1400" b="1" dirty="0">
                <a:solidFill>
                  <a:srgbClr val="0000FF"/>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CustomExactSolution</a:t>
            </a:r>
            <a:r>
              <a:rPr lang="en-US" sz="1400" b="1" dirty="0">
                <a:solidFill>
                  <a:srgbClr val="000000"/>
                </a:solidFill>
                <a:latin typeface="Consolas" panose="020B0609020204030204" pitchFamily="49" charset="0"/>
              </a:rPr>
              <a:t> :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ExactSolutionScalar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p>
          <a:p>
            <a:pPr marL="457200" lvl="1" indent="0">
              <a:lnSpc>
                <a:spcPct val="110000"/>
              </a:lnSpc>
              <a:spcBef>
                <a:spcPts val="0"/>
              </a:spcBef>
              <a:buNone/>
            </a:pP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actual function expression.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value(</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8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derivatives expression.</a:t>
            </a: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derivatives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a:solidFill>
                  <a:srgbClr val="808080"/>
                </a:solidFill>
                <a:latin typeface="Consolas" panose="020B0609020204030204" pitchFamily="49" charset="0"/>
              </a:rPr>
              <a:t>dx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err="1">
                <a:solidFill>
                  <a:srgbClr val="808080"/>
                </a:solidFill>
                <a:latin typeface="Consolas" panose="020B0609020204030204" pitchFamily="49" charset="0"/>
              </a:rPr>
              <a:t>dy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Overwrite the expression calculating polynomial order (for integration order deduction).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value(</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0000"/>
                </a:solidFill>
                <a:latin typeface="Consolas" panose="020B0609020204030204" pitchFamily="49" charset="0"/>
              </a:rPr>
              <a:t>};</a:t>
            </a:r>
          </a:p>
          <a:p>
            <a:pPr>
              <a:buFontTx/>
              <a:buChar char="-"/>
            </a:pPr>
            <a:r>
              <a:rPr lang="en-US" sz="1500" dirty="0"/>
              <a:t>and then employing standard </a:t>
            </a:r>
            <a:r>
              <a:rPr lang="en-US" sz="1500" dirty="0" err="1"/>
              <a:t>ErrorCalculator</a:t>
            </a:r>
            <a:r>
              <a:rPr lang="en-US" sz="1500" dirty="0"/>
              <a:t>&lt;double&gt; class for error calculation</a:t>
            </a:r>
          </a:p>
          <a:p>
            <a:pPr marL="0" indent="0">
              <a:spcBef>
                <a:spcPts val="1800"/>
              </a:spcBef>
              <a:buNone/>
            </a:pPr>
            <a:r>
              <a:rPr lang="en-US" sz="1800" dirty="0"/>
              <a:t>Anisotropic refinements usage in AMR</a:t>
            </a:r>
          </a:p>
          <a:p>
            <a:pPr marL="0" indent="0">
              <a:buNone/>
            </a:pPr>
            <a:endParaRPr lang="en-US" sz="500" dirty="0"/>
          </a:p>
          <a:p>
            <a:pPr marL="457200" lvl="1" indent="0">
              <a:buNone/>
            </a:pPr>
            <a:r>
              <a:rPr lang="en-US" sz="1400" b="1" dirty="0">
                <a:solidFill>
                  <a:srgbClr val="008000"/>
                </a:solidFill>
                <a:latin typeface="Consolas" panose="020B0609020204030204" pitchFamily="49" charset="0"/>
              </a:rPr>
              <a:t>// Predefined list of element refinement candidates.</a:t>
            </a:r>
          </a:p>
          <a:p>
            <a:pPr marL="457200" lvl="1" indent="0">
              <a:buNone/>
            </a:pPr>
            <a:r>
              <a:rPr lang="en-US" sz="1400" b="1" dirty="0">
                <a:solidFill>
                  <a:srgbClr val="008000"/>
                </a:solidFill>
                <a:latin typeface="Consolas" panose="020B0609020204030204" pitchFamily="49" charset="0"/>
              </a:rPr>
              <a:t>// H2D_HP_ANISO stands for h-, and p-candidates, anisotropic in shape, and polynomial orders.</a:t>
            </a:r>
          </a:p>
          <a:p>
            <a:pPr marL="457200" lvl="1" indent="0">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CandList</a:t>
            </a:r>
            <a:r>
              <a:rPr lang="en-US" sz="1400" b="1" dirty="0">
                <a:solidFill>
                  <a:srgbClr val="000000"/>
                </a:solidFill>
                <a:latin typeface="Consolas" panose="020B0609020204030204" pitchFamily="49" charset="0"/>
              </a:rPr>
              <a:t> CAND_LIST = </a:t>
            </a:r>
            <a:r>
              <a:rPr lang="en-US" sz="1400" b="1" dirty="0">
                <a:solidFill>
                  <a:srgbClr val="2F4F4F"/>
                </a:solidFill>
                <a:latin typeface="Consolas" panose="020B0609020204030204" pitchFamily="49" charset="0"/>
              </a:rPr>
              <a:t>H2D_HP_ANISO</a:t>
            </a: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Class which for each element selected for refinement, selects the best refinement candidate.</a:t>
            </a:r>
          </a:p>
          <a:p>
            <a:pPr marL="457200" lvl="1" indent="0">
              <a:buNone/>
            </a:pPr>
            <a:r>
              <a:rPr lang="en-US" sz="1400" b="1" dirty="0">
                <a:solidFill>
                  <a:srgbClr val="2B91AF"/>
                </a:solidFill>
                <a:latin typeface="Consolas" panose="020B0609020204030204" pitchFamily="49" charset="0"/>
              </a:rPr>
              <a:t>H1ProjBasedSelector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selector(CAND_LIST);</a:t>
            </a:r>
          </a:p>
          <a:p>
            <a:pPr marL="457200" lvl="1" indent="0">
              <a:buNone/>
            </a:pP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As before, adapt the FE space – using the selector provided</a:t>
            </a:r>
          </a:p>
          <a:p>
            <a:pPr marL="457200" lvl="1" indent="0">
              <a:buNone/>
            </a:pPr>
            <a:r>
              <a:rPr lang="en-US" sz="1400" b="1" dirty="0" err="1">
                <a:solidFill>
                  <a:srgbClr val="000000"/>
                </a:solidFill>
                <a:latin typeface="Consolas" panose="020B0609020204030204" pitchFamily="49" charset="0"/>
              </a:rPr>
              <a:t>adaptivity.adapt</a:t>
            </a:r>
            <a:r>
              <a:rPr lang="en-US" sz="1400" b="1" dirty="0">
                <a:solidFill>
                  <a:srgbClr val="000000"/>
                </a:solidFill>
                <a:latin typeface="Consolas" panose="020B0609020204030204" pitchFamily="49" charset="0"/>
              </a:rPr>
              <a:t>(&amp;selector);</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18872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𝜇</m:t>
                              </m:r>
                            </m:den>
                          </m:f>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u</m:t>
                          </m:r>
                          <m:r>
                            <m:rPr>
                              <m:nor/>
                            </m:rPr>
                            <a:rPr lang="en-US">
                              <a:latin typeface="Cambria Math" panose="02040503050406030204" pitchFamily="18" charset="0"/>
                              <a:ea typeface="Cambria Math" panose="02040503050406030204" pitchFamily="18" charset="0"/>
                            </a:rPr>
                            <m:t>)</m:t>
                          </m:r>
                        </m:e>
                      </m:d>
                      <m:r>
                        <m:rPr>
                          <m:nor/>
                        </m:rPr>
                        <a:rPr lang="en-US"/>
                        <m:t>= </m:t>
                      </m:r>
                      <m:r>
                        <m:rPr>
                          <m:nor/>
                        </m:rPr>
                        <a:rPr lang="en-US" b="0" i="0" smtClean="0"/>
                        <m:t>J</m:t>
                      </m:r>
                      <m:r>
                        <m:rPr>
                          <m:nor/>
                        </m:rPr>
                        <a:rPr lang="en-US" b="0" i="0" smtClean="0"/>
                        <m:t>,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0</m:t>
                      </m:r>
                    </m:oMath>
                  </m:oMathPara>
                </a14:m>
                <a:endParaRPr lang="en-US" sz="1800" dirty="0"/>
              </a:p>
              <a:p>
                <a:pPr marL="0" indent="0">
                  <a:buNone/>
                </a:pPr>
                <a:r>
                  <a:rPr lang="en-US" sz="1800" dirty="0"/>
                  <a:t>Where</a:t>
                </a:r>
              </a:p>
              <a:p>
                <a:pPr>
                  <a:buFontTx/>
                  <a:buChar char="-"/>
                </a:pPr>
                <a:r>
                  <a:rPr lang="en-US" sz="1800" dirty="0"/>
                  <a:t>J is the current density,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(nonlinear) permeability,</a:t>
                </a:r>
              </a:p>
              <a:p>
                <a:pPr>
                  <a:buFontTx/>
                  <a:buChar char="-"/>
                </a:pPr>
                <a:r>
                  <a:rPr lang="en-US" sz="1800" dirty="0"/>
                  <a:t>u is the (sought) magnetic vector potential (its z-component),</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(picture on next slide).</a:t>
                </a:r>
              </a:p>
              <a:p>
                <a:pPr marL="0" indent="0">
                  <a:buNone/>
                </a:pPr>
                <a:endParaRPr lang="en-US" sz="1800" dirty="0"/>
              </a:p>
              <a:p>
                <a:pPr marL="0" indent="0">
                  <a:buNone/>
                </a:pPr>
                <a:r>
                  <a:rPr lang="en-US" sz="1800" dirty="0"/>
                  <a:t>The features illustrated on this example are</a:t>
                </a:r>
              </a:p>
              <a:p>
                <a:pPr>
                  <a:buFontTx/>
                  <a:buChar char="-"/>
                </a:pPr>
                <a:r>
                  <a:rPr lang="en-US" sz="1800" dirty="0"/>
                  <a:t>Newton’s method for nonlinear problems, </a:t>
                </a:r>
              </a:p>
              <a:p>
                <a:pPr>
                  <a:buFontTx/>
                  <a:buChar char="-"/>
                </a:pPr>
                <a:r>
                  <a:rPr lang="en-US" sz="1800" dirty="0"/>
                  <a:t>nonlinear term specification using a table of values, and cubic spline interpolation.</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182172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system of equations</a:t>
                </a:r>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𝑇𝑇</m:t>
                          </m:r>
                        </m:sup>
                      </m:sSup>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𝑇𝑇</m:t>
                          </m:r>
                        </m:sup>
                      </m:sSup>
                      <m:r>
                        <a:rPr lang="en-US" sz="2400" i="1">
                          <a:latin typeface="Cambria Math" panose="02040503050406030204" pitchFamily="18" charset="0"/>
                          <a:ea typeface="Cambria Math" panose="02040503050406030204" pitchFamily="18" charset="0"/>
                        </a:rPr>
                        <m:t>∆</m:t>
                      </m:r>
                      <m:r>
                        <m:rPr>
                          <m:nor/>
                        </m:rPr>
                        <a:rPr lang="en-US" sz="2400" b="0" i="0" smtClean="0">
                          <a:latin typeface="Cambria Math" panose="02040503050406030204" pitchFamily="18" charset="0"/>
                          <a:ea typeface="Cambria Math" panose="02040503050406030204" pitchFamily="18" charset="0"/>
                        </a:rPr>
                        <m:t>T</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m:t>
                      </m:r>
                      <m:r>
                        <m:rPr>
                          <m:nor/>
                        </m:rPr>
                        <a:rPr lang="en-US" sz="2400"/>
                        <m:t>0</m:t>
                      </m:r>
                      <m:r>
                        <m:rPr>
                          <m:nor/>
                        </m:rPr>
                        <a:rPr lang="en-US" sz="2400" b="0" i="0" smtClean="0"/>
                        <m:t>.</m:t>
                      </m:r>
                    </m:oMath>
                  </m:oMathPara>
                </a14:m>
                <a:endParaRPr lang="en-US" sz="2400" dirty="0"/>
              </a:p>
              <a:p>
                <a:pPr marL="0" indent="0">
                  <a:lnSpc>
                    <a:spcPct val="100000"/>
                  </a:lnSpc>
                  <a:buNone/>
                </a:pPr>
                <a:r>
                  <a:rPr lang="en-US" sz="1800" dirty="0"/>
                  <a:t>Where</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𝑤</m:t>
                    </m:r>
                  </m:oMath>
                </a14:m>
                <a:r>
                  <a:rPr lang="en-US" sz="1800" dirty="0"/>
                  <a:t> is the sought solution,</a:t>
                </a:r>
              </a:p>
              <a:p>
                <a:pPr>
                  <a:buFontTx/>
                  <a:buChar char="-"/>
                </a:pP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b="0" i="1" smtClean="0">
                            <a:latin typeface="Cambria Math" panose="02040503050406030204" pitchFamily="18" charset="0"/>
                            <a:ea typeface="Cambria Math" panose="02040503050406030204" pitchFamily="18" charset="0"/>
                          </a:rPr>
                          <m:t>𝑎𝑏</m:t>
                        </m:r>
                      </m:sup>
                    </m:sSup>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𝑑</m:t>
                        </m:r>
                      </m:e>
                      <m:sup>
                        <m:r>
                          <a:rPr lang="en-US" sz="1800" b="0" i="1" smtClean="0">
                            <a:latin typeface="Cambria Math" panose="02040503050406030204" pitchFamily="18" charset="0"/>
                            <a:ea typeface="Cambria Math" panose="02040503050406030204" pitchFamily="18" charset="0"/>
                          </a:rPr>
                          <m:t>𝑎𝑏</m:t>
                        </m:r>
                      </m:sup>
                    </m:sSup>
                  </m:oMath>
                </a14:m>
                <a:r>
                  <a:rPr lang="en-US" sz="1800" dirty="0"/>
                  <a:t>are thermal capacity and thermal conductivity properties,</a:t>
                </a:r>
              </a:p>
              <a:p>
                <a:pPr>
                  <a:buFontTx/>
                  <a:buChar char="-"/>
                </a:pPr>
                <a:r>
                  <a:rPr lang="en-US" sz="1800" dirty="0"/>
                  <a:t>(complicated) boundary conditions (Axisymmetric, </a:t>
                </a:r>
                <a:r>
                  <a:rPr lang="en-US" sz="1800" dirty="0" err="1"/>
                  <a:t>Dirichlet</a:t>
                </a:r>
                <a:r>
                  <a:rPr lang="en-US" sz="1800" dirty="0"/>
                  <a:t>, Newton)</a:t>
                </a:r>
              </a:p>
              <a:p>
                <a:pPr lvl="1">
                  <a:buFontTx/>
                  <a:buChar char="-"/>
                </a:pPr>
                <a:endParaRPr lang="en-US" sz="1800" dirty="0"/>
              </a:p>
              <a:p>
                <a:pPr marL="0" indent="0">
                  <a:buNone/>
                </a:pPr>
                <a:r>
                  <a:rPr lang="en-US" sz="1800" dirty="0"/>
                  <a:t>The features illustrated on this example are</a:t>
                </a:r>
              </a:p>
              <a:p>
                <a:pPr>
                  <a:buFontTx/>
                  <a:buChar char="-"/>
                </a:pPr>
                <a:r>
                  <a:rPr lang="en-US" sz="1800" dirty="0" err="1"/>
                  <a:t>Multimesh</a:t>
                </a:r>
                <a:r>
                  <a:rPr lang="en-US" sz="1800" dirty="0"/>
                  <a:t>,</a:t>
                </a:r>
              </a:p>
              <a:p>
                <a:pPr>
                  <a:buFontTx/>
                  <a:buChar char="-"/>
                </a:pPr>
                <a:r>
                  <a:rPr lang="en-US" sz="1800" dirty="0"/>
                  <a:t>Dynamical meshes.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047544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3" name="hm-mes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4713" y="1335026"/>
            <a:ext cx="5293929" cy="4603417"/>
          </a:xfrm>
          <a:prstGeom prst="rect">
            <a:avLst/>
          </a:prstGeom>
        </p:spPr>
      </p:pic>
      <p:pic>
        <p:nvPicPr>
          <p:cNvPr id="4" name="hm-sl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98975" y="1380818"/>
            <a:ext cx="5188607" cy="4511832"/>
          </a:xfrm>
          <a:prstGeom prst="rect">
            <a:avLst/>
          </a:prstGeom>
        </p:spPr>
      </p:pic>
      <p:sp>
        <p:nvSpPr>
          <p:cNvPr id="12" name="TextBox 11"/>
          <p:cNvSpPr txBox="1"/>
          <p:nvPr/>
        </p:nvSpPr>
        <p:spPr>
          <a:xfrm>
            <a:off x="3550920" y="928133"/>
            <a:ext cx="5090160" cy="369332"/>
          </a:xfrm>
          <a:prstGeom prst="rect">
            <a:avLst/>
          </a:prstGeom>
          <a:noFill/>
        </p:spPr>
        <p:txBody>
          <a:bodyPr wrap="square" rtlCol="0">
            <a:spAutoFit/>
          </a:bodyPr>
          <a:lstStyle/>
          <a:p>
            <a:pPr algn="ctr"/>
            <a:r>
              <a:rPr lang="en-US" dirty="0"/>
              <a:t>Meshes for T, w (left); Solutions for T, w (right).</a:t>
            </a:r>
          </a:p>
        </p:txBody>
      </p:sp>
    </p:spTree>
    <p:extLst>
      <p:ext uri="{BB962C8B-B14F-4D97-AF65-F5344CB8AC3E}">
        <p14:creationId xmlns:p14="http://schemas.microsoft.com/office/powerpoint/2010/main" val="40756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50" fill="hold"/>
                                        <p:tgtEl>
                                          <p:spTgt spid="3"/>
                                        </p:tgtEl>
                                      </p:cBhvr>
                                    </p:cmd>
                                  </p:childTnLst>
                                </p:cTn>
                              </p:par>
                              <p:par>
                                <p:cTn id="7" presetID="1" presetClass="mediacall" presetSubtype="0" fill="hold" nodeType="withEffect">
                                  <p:stCondLst>
                                    <p:cond delay="0"/>
                                  </p:stCondLst>
                                  <p:childTnLst>
                                    <p:cmd type="call" cmd="playFrom(0.0)">
                                      <p:cBhvr>
                                        <p:cTn id="8" dur="18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sp>
        <p:nvSpPr>
          <p:cNvPr id="3" name="Content Placeholder 2"/>
          <p:cNvSpPr>
            <a:spLocks noGrp="1"/>
          </p:cNvSpPr>
          <p:nvPr>
            <p:ph idx="1"/>
          </p:nvPr>
        </p:nvSpPr>
        <p:spPr>
          <a:xfrm>
            <a:off x="431799" y="1054100"/>
            <a:ext cx="11528425" cy="5084763"/>
          </a:xfrm>
        </p:spPr>
        <p:txBody>
          <a:bodyPr>
            <a:normAutofit/>
          </a:bodyPr>
          <a:lstStyle/>
          <a:p>
            <a:pPr>
              <a:buFontTx/>
              <a:buChar char="-"/>
            </a:pPr>
            <a:r>
              <a:rPr lang="en-US" sz="1800" dirty="0" err="1"/>
              <a:t>Multimesh</a:t>
            </a:r>
            <a:r>
              <a:rPr lang="en-US" sz="1800" dirty="0"/>
              <a:t> &amp; Dynamical meshes</a:t>
            </a:r>
          </a:p>
          <a:p>
            <a:pPr lvl="1">
              <a:buFontTx/>
              <a:buChar char="-"/>
            </a:pPr>
            <a:r>
              <a:rPr lang="en-US" sz="1400" dirty="0"/>
              <a:t>The key functionality here is de-refining the FE space, either periodically or when some indicator indicates us to.</a:t>
            </a:r>
          </a:p>
          <a:p>
            <a:pPr>
              <a:buFontTx/>
              <a:buChar char="-"/>
            </a:pPr>
            <a:endParaRPr lang="en-US" sz="500" dirty="0"/>
          </a:p>
          <a:p>
            <a:pPr marL="457200" lvl="1" indent="0">
              <a:lnSpc>
                <a:spcPct val="100000"/>
              </a:lnSpc>
              <a:spcBef>
                <a:spcPts val="0"/>
              </a:spcBef>
              <a:buNone/>
            </a:pPr>
            <a:r>
              <a:rPr lang="en-US" sz="1400" b="1" dirty="0">
                <a:solidFill>
                  <a:srgbClr val="0000FF"/>
                </a:solidFill>
                <a:latin typeface="Consolas" panose="020B0609020204030204" pitchFamily="49" charset="0"/>
              </a:rPr>
              <a:t>if</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should_unrefine_in_this_step</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Unrefine</a:t>
            </a:r>
            <a:r>
              <a:rPr lang="en-US" sz="1400" b="1" dirty="0">
                <a:solidFill>
                  <a:srgbClr val="008000"/>
                </a:solidFill>
                <a:latin typeface="Consolas" panose="020B0609020204030204" pitchFamily="49" charset="0"/>
              </a:rPr>
              <a:t> one layer of refinements on the mesh for 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Also coarsen the polynomial order. </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r>
              <a:rPr lang="en-US" sz="1400" b="1" dirty="0">
                <a:solidFill>
                  <a:srgbClr val="000000"/>
                </a:solidFill>
                <a:latin typeface="Consolas" panose="020B0609020204030204" pitchFamily="49" charset="0"/>
              </a:rPr>
              <a:t>      </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Do the above also for the mesh for w.</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 Assign DOFs after the change.</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en-US" sz="1100" b="1" dirty="0">
              <a:solidFill>
                <a:srgbClr val="000000"/>
              </a:solidFill>
              <a:latin typeface="Consolas" panose="020B0609020204030204" pitchFamily="49" charset="0"/>
            </a:endParaRPr>
          </a:p>
          <a:p>
            <a:pPr marL="457200" lvl="1" indent="0">
              <a:lnSpc>
                <a:spcPct val="100000"/>
              </a:lnSpc>
              <a:spcBef>
                <a:spcPts val="0"/>
              </a:spcBef>
              <a:buNone/>
            </a:pPr>
            <a:endParaRPr lang="en-US" sz="1100" b="1" dirty="0">
              <a:solidFill>
                <a:srgbClr val="000000"/>
              </a:solidFill>
              <a:latin typeface="Consolas" panose="020B0609020204030204" pitchFamily="49" charset="0"/>
            </a:endParaRPr>
          </a:p>
          <a:p>
            <a:pPr>
              <a:lnSpc>
                <a:spcPct val="100000"/>
              </a:lnSpc>
              <a:spcBef>
                <a:spcPts val="0"/>
              </a:spcBef>
              <a:buFontTx/>
              <a:buChar char="-"/>
            </a:pPr>
            <a:r>
              <a:rPr lang="en-US" sz="1500" dirty="0">
                <a:solidFill>
                  <a:srgbClr val="000000"/>
                </a:solidFill>
                <a:latin typeface="Consolas" panose="020B0609020204030204" pitchFamily="49" charset="0"/>
              </a:rPr>
              <a:t>Note:</a:t>
            </a:r>
          </a:p>
          <a:p>
            <a:pPr lvl="1">
              <a:lnSpc>
                <a:spcPct val="100000"/>
              </a:lnSpc>
              <a:spcBef>
                <a:spcPts val="0"/>
              </a:spcBef>
              <a:buFontTx/>
              <a:buChar char="-"/>
            </a:pPr>
            <a:r>
              <a:rPr lang="en-US" sz="1100" b="1" dirty="0">
                <a:solidFill>
                  <a:srgbClr val="000000"/>
                </a:solidFill>
                <a:latin typeface="Consolas" panose="020B0609020204030204" pitchFamily="49" charset="0"/>
              </a:rPr>
              <a:t>In the above, it is clearly seen that there are two Space, and two Mesh structures – different for each component.</a:t>
            </a:r>
          </a:p>
          <a:p>
            <a:pPr lvl="1">
              <a:lnSpc>
                <a:spcPct val="100000"/>
              </a:lnSpc>
              <a:spcBef>
                <a:spcPts val="0"/>
              </a:spcBef>
              <a:buFontTx/>
              <a:buChar char="-"/>
            </a:pPr>
            <a:r>
              <a:rPr lang="en-US" sz="1100" b="1" dirty="0">
                <a:solidFill>
                  <a:srgbClr val="000000"/>
                </a:solidFill>
                <a:latin typeface="Consolas" panose="020B0609020204030204" pitchFamily="49" charset="0"/>
              </a:rPr>
              <a:t>This is enough input from the user to achieve multi-mesh behavior. Hermes2D takes care of the rest.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820006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799" y="1054100"/>
                <a:ext cx="11528425" cy="5084763"/>
              </a:xfrm>
            </p:spPr>
            <p:txBody>
              <a:bodyPr>
                <a:normAutofit fontScale="70000" lnSpcReduction="20000"/>
              </a:bodyPr>
              <a:lstStyle/>
              <a:p>
                <a:pPr marL="0" indent="0">
                  <a:lnSpc>
                    <a:spcPct val="120000"/>
                  </a:lnSpc>
                  <a:buNone/>
                </a:pPr>
                <a:r>
                  <a:rPr lang="en-US" sz="1800" dirty="0"/>
                  <a:t>We solve the Euler equations of compressible flow</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a:buFontTx/>
                  <a:buChar char="-"/>
                </a:pPr>
                <a:endParaRPr lang="en-US" sz="1800" b="0" i="1" dirty="0">
                  <a:latin typeface="Cambria Math" panose="02040503050406030204" pitchFamily="18" charset="0"/>
                  <a:ea typeface="Cambria Math" panose="02040503050406030204" pitchFamily="18" charset="0"/>
                </a:endParaRPr>
              </a:p>
              <a:p>
                <a:pPr>
                  <a:buFontTx/>
                  <a:buChar char="-"/>
                </a:pPr>
                <a:r>
                  <a:rPr lang="en-US" sz="1800" b="1" dirty="0"/>
                  <a:t>w</a:t>
                </a:r>
                <a:r>
                  <a:rPr lang="en-US" sz="1800" dirty="0"/>
                  <a:t> is the sought solution,</a:t>
                </a:r>
              </a:p>
              <a:p>
                <a:pPr>
                  <a:buFontTx/>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𝑣</m:t>
                        </m:r>
                      </m:sub>
                    </m:sSub>
                  </m:oMath>
                </a14:m>
                <a:r>
                  <a:rPr lang="en-US" sz="1800" dirty="0"/>
                  <a:t>are constants</a:t>
                </a:r>
              </a:p>
              <a:p>
                <a:pPr>
                  <a:buFontTx/>
                  <a:buChar char="-"/>
                </a:pPr>
                <a:r>
                  <a:rPr lang="en-US" sz="1800" dirty="0"/>
                  <a:t>(complicated) Boundary conditions are reflective, ‘do nothing’, and inlet</a:t>
                </a:r>
              </a:p>
              <a:p>
                <a:pPr marL="0" indent="0">
                  <a:buNone/>
                </a:pPr>
                <a:endParaRPr lang="en-US" sz="1800" dirty="0"/>
              </a:p>
              <a:p>
                <a:pPr marL="0" indent="0">
                  <a:buNone/>
                </a:pPr>
                <a:r>
                  <a:rPr lang="en-US" sz="1800" dirty="0"/>
                  <a:t>The feature illustrated on this example are:</a:t>
                </a:r>
              </a:p>
              <a:p>
                <a:pPr marL="0" indent="0">
                  <a:buNone/>
                </a:pPr>
                <a:r>
                  <a:rPr lang="en-US" sz="1800" dirty="0"/>
                  <a:t>- </a:t>
                </a:r>
                <a:r>
                  <a:rPr lang="en-US" sz="1800" dirty="0" err="1"/>
                  <a:t>Postprocessing</a:t>
                </a:r>
                <a:r>
                  <a:rPr lang="en-US" sz="1800" dirty="0"/>
                  <a:t> filters (calculating Mach number, pressure)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106"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90" y="1541752"/>
            <a:ext cx="5986020" cy="6192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5" y="2437942"/>
            <a:ext cx="10957879" cy="1739203"/>
          </a:xfrm>
          <a:prstGeom prst="rect">
            <a:avLst/>
          </a:prstGeom>
        </p:spPr>
      </p:pic>
    </p:spTree>
    <p:extLst>
      <p:ext uri="{BB962C8B-B14F-4D97-AF65-F5344CB8AC3E}">
        <p14:creationId xmlns:p14="http://schemas.microsoft.com/office/powerpoint/2010/main" val="26638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0" y="1074739"/>
            <a:ext cx="4227680" cy="5084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10" y="1093519"/>
            <a:ext cx="4227680" cy="5084763"/>
          </a:xfrm>
          <a:prstGeom prst="rect">
            <a:avLst/>
          </a:prstGeom>
        </p:spPr>
      </p:pic>
      <mc:AlternateContent xmlns:mc="http://schemas.openxmlformats.org/markup-compatibility/2006" xmlns:a14="http://schemas.microsoft.com/office/drawing/2010/main">
        <mc:Choice Requires="a14">
          <p:sp>
            <p:nvSpPr>
              <p:cNvPr id="12" name="Content Placeholder 2"/>
              <p:cNvSpPr txBox="1">
                <a:spLocks/>
              </p:cNvSpPr>
              <p:nvPr/>
            </p:nvSpPr>
            <p:spPr>
              <a:xfrm>
                <a:off x="431799" y="1054100"/>
                <a:ext cx="2174241"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buNone/>
                </a:pPr>
                <a:r>
                  <a:rPr lang="en-US" sz="1600" dirty="0"/>
                  <a:t>triangular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31799" y="1054100"/>
                <a:ext cx="2174241" cy="5084763"/>
              </a:xfrm>
              <a:prstGeom prst="rect">
                <a:avLst/>
              </a:prstGeom>
              <a:blipFill>
                <a:blip r:embed="rId6"/>
                <a:stretch>
                  <a:fillRect l="-1681"/>
                </a:stretch>
              </a:blipFill>
            </p:spPr>
            <p:txBody>
              <a:bodyPr/>
              <a:lstStyle/>
              <a:p>
                <a:r>
                  <a:rPr lang="en-US">
                    <a:noFill/>
                  </a:rPr>
                  <a:t> </a:t>
                </a:r>
              </a:p>
            </p:txBody>
          </p:sp>
        </mc:Fallback>
      </mc:AlternateContent>
      <p:sp>
        <p:nvSpPr>
          <p:cNvPr id="13" name="Content Placeholder 2"/>
          <p:cNvSpPr txBox="1">
            <a:spLocks/>
          </p:cNvSpPr>
          <p:nvPr/>
        </p:nvSpPr>
        <p:spPr>
          <a:xfrm>
            <a:off x="9784081" y="1054099"/>
            <a:ext cx="2095500"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Solution – </a:t>
            </a:r>
          </a:p>
          <a:p>
            <a:pPr marL="0" indent="0">
              <a:buNone/>
            </a:pPr>
            <a:r>
              <a:rPr lang="en-US" sz="1600" dirty="0"/>
              <a:t>vector potential u</a:t>
            </a:r>
          </a:p>
        </p:txBody>
      </p:sp>
    </p:spTree>
    <p:extLst>
      <p:ext uri="{BB962C8B-B14F-4D97-AF65-F5344CB8AC3E}">
        <p14:creationId xmlns:p14="http://schemas.microsoft.com/office/powerpoint/2010/main" val="323809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Refining the mesh according to a criterion</a:t>
            </a:r>
          </a:p>
          <a:p>
            <a:pPr marL="457200" lvl="1" indent="0">
              <a:buNone/>
            </a:pPr>
            <a:r>
              <a:rPr lang="en-US" sz="900" b="1" dirty="0">
                <a:solidFill>
                  <a:srgbClr val="000000"/>
                </a:solidFill>
                <a:latin typeface="Consolas" panose="020B0609020204030204" pitchFamily="49" charset="0"/>
                <a:cs typeface="Consolas" panose="020B0609020204030204" pitchFamily="49" charset="0"/>
              </a:rPr>
              <a:t>mesh</a:t>
            </a:r>
            <a:r>
              <a:rPr lang="en-US" sz="900" b="1" dirty="0">
                <a:solidFill>
                  <a:srgbClr val="008080"/>
                </a:solidFill>
                <a:latin typeface="Consolas" panose="020B0609020204030204" pitchFamily="49" charset="0"/>
                <a:cs typeface="Consolas" panose="020B0609020204030204" pitchFamily="49" charset="0"/>
              </a:rPr>
              <a:t>-&gt;</a:t>
            </a:r>
            <a:r>
              <a:rPr lang="en-US" sz="900" b="1" dirty="0" err="1">
                <a:solidFill>
                  <a:srgbClr val="000000"/>
                </a:solidFill>
                <a:latin typeface="Consolas" panose="020B0609020204030204" pitchFamily="49" charset="0"/>
                <a:cs typeface="Consolas" panose="020B0609020204030204" pitchFamily="49" charset="0"/>
              </a:rPr>
              <a:t>refine_by_criterion</a:t>
            </a:r>
            <a:r>
              <a:rPr lang="en-US" sz="900" b="1" dirty="0">
                <a:solidFill>
                  <a:srgbClr val="000000"/>
                </a:solidFill>
                <a:latin typeface="Consolas" panose="020B0609020204030204" pitchFamily="49" charset="0"/>
                <a:cs typeface="Consolas" panose="020B0609020204030204" pitchFamily="49" charset="0"/>
              </a:rPr>
              <a:t>(&amp;</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solidFill>
                  <a:srgbClr val="0000FF"/>
                </a:solidFill>
                <a:latin typeface="Consolas" panose="020B0609020204030204" pitchFamily="49" charset="0"/>
                <a:cs typeface="Consolas" panose="020B0609020204030204" pitchFamily="49" charset="0"/>
              </a:rPr>
              <a:t>- </a:t>
            </a:r>
            <a:r>
              <a:rPr lang="en-US" sz="900" dirty="0">
                <a:latin typeface="Consolas" panose="020B0609020204030204" pitchFamily="49" charset="0"/>
                <a:cs typeface="Consolas" panose="020B0609020204030204" pitchFamily="49" charset="0"/>
              </a:rPr>
              <a:t>header: </a:t>
            </a:r>
            <a:r>
              <a:rPr lang="en-US" sz="900" b="1" dirty="0" err="1">
                <a:solidFill>
                  <a:srgbClr val="0000FF"/>
                </a:solidFill>
                <a:latin typeface="Consolas" panose="020B0609020204030204" pitchFamily="49" charset="0"/>
                <a:cs typeface="Consolas" panose="020B0609020204030204" pitchFamily="49" charset="0"/>
              </a:rPr>
              <a:t>int</a:t>
            </a:r>
            <a:r>
              <a:rPr lang="en-US" sz="900" b="1" dirty="0">
                <a:solidFill>
                  <a:srgbClr val="000000"/>
                </a:solidFill>
                <a:latin typeface="Consolas" panose="020B0609020204030204" pitchFamily="49" charset="0"/>
                <a:cs typeface="Consolas" panose="020B0609020204030204" pitchFamily="49" charset="0"/>
              </a:rPr>
              <a:t> </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r>
              <a:rPr lang="en-US" sz="900" b="1" dirty="0">
                <a:solidFill>
                  <a:srgbClr val="2B91AF"/>
                </a:solidFill>
                <a:latin typeface="Consolas" panose="020B0609020204030204" pitchFamily="49" charset="0"/>
                <a:cs typeface="Consolas" panose="020B0609020204030204" pitchFamily="49" charset="0"/>
              </a:rPr>
              <a:t>Element</a:t>
            </a:r>
            <a:r>
              <a:rPr lang="en-US" sz="900" b="1" dirty="0">
                <a:solidFill>
                  <a:srgbClr val="000000"/>
                </a:solidFill>
                <a:latin typeface="Consolas" panose="020B0609020204030204" pitchFamily="49" charset="0"/>
                <a:cs typeface="Consolas" panose="020B0609020204030204" pitchFamily="49" charset="0"/>
              </a:rPr>
              <a:t>* </a:t>
            </a:r>
            <a:r>
              <a:rPr lang="en-US" sz="900" b="1" dirty="0">
                <a:solidFill>
                  <a:srgbClr val="808080"/>
                </a:solidFill>
                <a:latin typeface="Consolas" panose="020B0609020204030204" pitchFamily="49" charset="0"/>
                <a:cs typeface="Consolas" panose="020B0609020204030204" pitchFamily="49" charset="0"/>
              </a:rPr>
              <a:t>e</a:t>
            </a:r>
            <a:r>
              <a:rPr lang="en-US" sz="900" b="1" dirty="0">
                <a:solidFill>
                  <a:srgbClr val="000000"/>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returning whether or not to refine a particular </a:t>
            </a:r>
            <a:r>
              <a:rPr lang="en-US" sz="900" dirty="0">
                <a:solidFill>
                  <a:srgbClr val="2B91AF"/>
                </a:solidFill>
                <a:latin typeface="Consolas" panose="020B0609020204030204" pitchFamily="49" charset="0"/>
                <a:cs typeface="Consolas" panose="020B0609020204030204" pitchFamily="49" charset="0"/>
              </a:rPr>
              <a:t>Element</a:t>
            </a:r>
            <a:r>
              <a:rPr lang="en-US" sz="900"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latin typeface="Consolas" panose="020B0609020204030204" pitchFamily="49" charset="0"/>
                <a:cs typeface="Consolas" panose="020B0609020204030204" pitchFamily="49" charset="0"/>
              </a:rPr>
              <a:t>Used to refine the mesh in the </a:t>
            </a:r>
            <a:r>
              <a:rPr lang="en-US" sz="900" dirty="0">
                <a:highlight>
                  <a:srgbClr val="FFFF00"/>
                </a:highlight>
                <a:latin typeface="Consolas" panose="020B0609020204030204" pitchFamily="49" charset="0"/>
                <a:cs typeface="Consolas" panose="020B0609020204030204" pitchFamily="49" charset="0"/>
              </a:rPr>
              <a:t>TODO – DOPLNIT</a:t>
            </a:r>
          </a:p>
          <a:p>
            <a:pPr marL="0" indent="0">
              <a:buNone/>
            </a:pPr>
            <a:r>
              <a:rPr lang="en-US" sz="1800" dirty="0" err="1"/>
              <a:t>CubicSpline</a:t>
            </a:r>
            <a:r>
              <a:rPr lang="en-US" sz="1800" dirty="0"/>
              <a:t> class used for nonlinearity description</a:t>
            </a:r>
          </a:p>
          <a:p>
            <a:pPr marL="457200" lvl="1" indent="0">
              <a:buNone/>
            </a:pPr>
            <a:r>
              <a:rPr lang="it-IT" sz="900" b="1" dirty="0">
                <a:solidFill>
                  <a:srgbClr val="008000"/>
                </a:solidFill>
                <a:latin typeface="Consolas" panose="020B0609020204030204" pitchFamily="49" charset="0"/>
              </a:rPr>
              <a:t>// Define nonlinear magnetic permeability via a cubic spline.</a:t>
            </a:r>
            <a:endParaRPr lang="it-IT"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a:solidFill>
                  <a:srgbClr val="2B91AF"/>
                </a:solidFill>
                <a:latin typeface="Consolas" panose="020B0609020204030204" pitchFamily="49" charset="0"/>
              </a:rPr>
              <a:t>vector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0.0, 0.5, 0.9, ... });</a:t>
            </a:r>
          </a:p>
          <a:p>
            <a:pPr marL="457200" lvl="1" indent="0">
              <a:buNone/>
            </a:pPr>
            <a:r>
              <a:rPr lang="sv-SE" sz="900" b="1" dirty="0">
                <a:solidFill>
                  <a:srgbClr val="000000"/>
                </a:solidFill>
                <a:latin typeface="Consolas" panose="020B0609020204030204" pitchFamily="49" charset="0"/>
              </a:rPr>
              <a:t>std::</a:t>
            </a:r>
            <a:r>
              <a:rPr lang="sv-SE" sz="900" b="1" dirty="0">
                <a:solidFill>
                  <a:srgbClr val="2B91AF"/>
                </a:solidFill>
                <a:latin typeface="Consolas" panose="020B0609020204030204" pitchFamily="49" charset="0"/>
              </a:rPr>
              <a:t>vector</a:t>
            </a:r>
            <a:r>
              <a:rPr lang="sv-SE" sz="900" b="1" dirty="0">
                <a:solidFill>
                  <a:srgbClr val="000000"/>
                </a:solidFill>
                <a:latin typeface="Consolas" panose="020B0609020204030204" pitchFamily="49" charset="0"/>
              </a:rPr>
              <a:t>&lt;</a:t>
            </a:r>
            <a:r>
              <a:rPr lang="sv-SE" sz="900" b="1" dirty="0">
                <a:solidFill>
                  <a:srgbClr val="0000FF"/>
                </a:solidFill>
                <a:latin typeface="Consolas" panose="020B0609020204030204" pitchFamily="49" charset="0"/>
              </a:rPr>
              <a:t>double</a:t>
            </a:r>
            <a:r>
              <a:rPr lang="sv-SE" sz="900" b="1" dirty="0">
                <a:solidFill>
                  <a:srgbClr val="000000"/>
                </a:solidFill>
                <a:latin typeface="Consolas" panose="020B0609020204030204" pitchFamily="49" charset="0"/>
              </a:rPr>
              <a:t>&gt; mu_inv_val({ 1. / 1500.0, 1. / 1480.0, 1. / 1440.0, ... });</a:t>
            </a:r>
          </a:p>
          <a:p>
            <a:pPr marL="457200" lvl="1" indent="0">
              <a:buNone/>
            </a:pPr>
            <a:r>
              <a:rPr lang="en-US" sz="900" b="1" dirty="0" err="1">
                <a:solidFill>
                  <a:srgbClr val="2B91AF"/>
                </a:solidFill>
                <a:latin typeface="Consolas" panose="020B0609020204030204" pitchFamily="49" charset="0"/>
              </a:rPr>
              <a:t>CubicSpline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mu_inv_iron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mu_inv_val</a:t>
            </a:r>
            <a:r>
              <a:rPr lang="en-US" sz="900" b="1" dirty="0">
                <a:solidFill>
                  <a:srgbClr val="000000"/>
                </a:solidFill>
                <a:latin typeface="Consolas" panose="020B0609020204030204" pitchFamily="49" charset="0"/>
              </a:rPr>
              <a:t>, ...);</a:t>
            </a:r>
            <a:endParaRPr lang="en-US" sz="1400" b="1" dirty="0"/>
          </a:p>
          <a:p>
            <a:pPr marL="0" indent="0">
              <a:buNone/>
            </a:pPr>
            <a:r>
              <a:rPr lang="en-US" sz="1800" dirty="0"/>
              <a:t>Newton’s method for a strong nonlinearity</a:t>
            </a:r>
          </a:p>
          <a:p>
            <a:pPr marL="457200" lvl="1" indent="0">
              <a:buNone/>
            </a:pPr>
            <a:r>
              <a:rPr lang="en-US" sz="900" b="1" dirty="0">
                <a:solidFill>
                  <a:srgbClr val="008000"/>
                </a:solidFill>
                <a:latin typeface="Consolas" panose="020B0609020204030204" pitchFamily="49" charset="0"/>
              </a:rPr>
              <a:t>// Automatic damping ratio – if a step is unsuccessful, damping factor will be multiplied by this, if successful, it will be divided by this.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newton.set_auto_damping_ratio</a:t>
            </a:r>
            <a:r>
              <a:rPr lang="en-US" sz="900" b="1" dirty="0">
                <a:solidFill>
                  <a:srgbClr val="000000"/>
                </a:solidFill>
                <a:latin typeface="Consolas" panose="020B0609020204030204" pitchFamily="49" charset="0"/>
              </a:rPr>
              <a:t>(1.5);</a:t>
            </a:r>
          </a:p>
          <a:p>
            <a:pPr marL="457200" lvl="1" indent="0">
              <a:buNone/>
            </a:pPr>
            <a:r>
              <a:rPr lang="en-US" sz="900" b="1" dirty="0">
                <a:solidFill>
                  <a:srgbClr val="008000"/>
                </a:solidFill>
                <a:latin typeface="Consolas" panose="020B0609020204030204" pitchFamily="49" charset="0"/>
              </a:rPr>
              <a:t>// Initial damping factor – we can start with a small one, automation will increase it if possible.</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newton.set_initial_auto_damping_coeff</a:t>
            </a:r>
            <a:r>
              <a:rPr lang="en-US" sz="900" b="1" dirty="0">
                <a:solidFill>
                  <a:srgbClr val="000000"/>
                </a:solidFill>
                <a:latin typeface="Consolas" panose="020B0609020204030204" pitchFamily="49" charset="0"/>
              </a:rPr>
              <a:t>(.1);</a:t>
            </a:r>
          </a:p>
          <a:p>
            <a:pPr marL="457200" lvl="1" indent="0">
              <a:buNone/>
            </a:pPr>
            <a:r>
              <a:rPr lang="en-US" sz="900" b="1" dirty="0">
                <a:solidFill>
                  <a:srgbClr val="008000"/>
                </a:solidFill>
                <a:latin typeface="Consolas" panose="020B0609020204030204" pitchFamily="49" charset="0"/>
              </a:rPr>
              <a:t>// The </a:t>
            </a:r>
            <a:r>
              <a:rPr lang="en-US" sz="900" b="1" dirty="0" err="1">
                <a:solidFill>
                  <a:srgbClr val="008000"/>
                </a:solidFill>
                <a:latin typeface="Consolas" panose="020B0609020204030204" pitchFamily="49" charset="0"/>
              </a:rPr>
              <a:t>redidual</a:t>
            </a:r>
            <a:r>
              <a:rPr lang="en-US" sz="900" b="1" dirty="0">
                <a:solidFill>
                  <a:srgbClr val="008000"/>
                </a:solidFill>
                <a:latin typeface="Consolas" panose="020B0609020204030204" pitchFamily="49" charset="0"/>
              </a:rPr>
              <a:t> norm after a step must be at most this factor times the norm from the previous step to pronounce the step ‘successful’.</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Now for very strong nonlinearities, we may even need this &gt; 1.</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newton.set_sufficient_improvement_factor</a:t>
            </a:r>
            <a:r>
              <a:rPr lang="en-US" sz="900" b="1" dirty="0">
                <a:solidFill>
                  <a:srgbClr val="000000"/>
                </a:solidFill>
                <a:latin typeface="Consolas" panose="020B0609020204030204" pitchFamily="49" charset="0"/>
              </a:rPr>
              <a:t>(1.25);</a:t>
            </a:r>
          </a:p>
          <a:p>
            <a:pPr marL="457200" lvl="1" indent="0">
              <a:buNone/>
            </a:pPr>
            <a:r>
              <a:rPr lang="en-US" sz="900" b="1" dirty="0">
                <a:solidFill>
                  <a:srgbClr val="008000"/>
                </a:solidFill>
                <a:latin typeface="Consolas" panose="020B0609020204030204" pitchFamily="49" charset="0"/>
              </a:rPr>
              <a:t>// This is a strong nonlinearity, where we can’t afford to reuse Jacobian matrix from a step in subsequent steps.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newton.set_max_steps_with_reused_jacobian</a:t>
            </a:r>
            <a:r>
              <a:rPr lang="en-US" sz="900" b="1" dirty="0">
                <a:solidFill>
                  <a:srgbClr val="000000"/>
                </a:solidFill>
                <a:latin typeface="Consolas" panose="020B0609020204030204" pitchFamily="49" charset="0"/>
              </a:rPr>
              <a:t>(0);</a:t>
            </a:r>
          </a:p>
          <a:p>
            <a:pPr marL="457200" lvl="1" indent="0">
              <a:buNone/>
            </a:pPr>
            <a:r>
              <a:rPr lang="en-US" sz="900" b="1" dirty="0">
                <a:solidFill>
                  <a:srgbClr val="008000"/>
                </a:solidFill>
                <a:latin typeface="Consolas" panose="020B0609020204030204" pitchFamily="49" charset="0"/>
              </a:rPr>
              <a:t>// Maximum number of iterations. Hermes will throw an exception if this number is exceeded and the tolerance is not met.</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newton.set_max_allowed_iterations</a:t>
            </a:r>
            <a:r>
              <a:rPr lang="en-US" sz="900" b="1" dirty="0">
                <a:solidFill>
                  <a:srgbClr val="000000"/>
                </a:solidFill>
                <a:latin typeface="Consolas" panose="020B0609020204030204" pitchFamily="49" charset="0"/>
              </a:rPr>
              <a:t>(100);</a:t>
            </a:r>
          </a:p>
          <a:p>
            <a:pPr marL="457200" lvl="1" indent="0">
              <a:buNone/>
            </a:pPr>
            <a:r>
              <a:rPr lang="en-US" sz="900" b="1" dirty="0">
                <a:solidFill>
                  <a:srgbClr val="008000"/>
                </a:solidFill>
                <a:latin typeface="Consolas" panose="020B0609020204030204" pitchFamily="49" charset="0"/>
              </a:rPr>
              <a:t>// The tolerance – simple in this case, but can be a combination of relative / absolute thresholds of residual norm, solution norm, solution difference norm, ...</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newton.set_tolerance</a:t>
            </a:r>
            <a:r>
              <a:rPr lang="en-US" sz="900" b="1" dirty="0">
                <a:solidFill>
                  <a:srgbClr val="000000"/>
                </a:solidFill>
                <a:latin typeface="Consolas" panose="020B0609020204030204" pitchFamily="49" charset="0"/>
              </a:rPr>
              <a:t>(1e-8, Hermes::Solvers::</a:t>
            </a:r>
            <a:r>
              <a:rPr lang="en-US" sz="900" b="1" dirty="0" err="1">
                <a:solidFill>
                  <a:srgbClr val="2F4F4F"/>
                </a:solidFill>
                <a:latin typeface="Consolas" panose="020B0609020204030204" pitchFamily="49" charset="0"/>
              </a:rPr>
              <a:t>ResidualNormAbsolute</a:t>
            </a:r>
            <a:r>
              <a:rPr lang="en-US" sz="900" b="1" dirty="0">
                <a:solidFill>
                  <a:srgbClr val="000000"/>
                </a:solidFill>
                <a:latin typeface="Consolas" panose="020B0609020204030204" pitchFamily="49" charset="0"/>
              </a:rPr>
              <a:t>);</a:t>
            </a:r>
          </a:p>
          <a:p>
            <a:pPr marL="457200" lvl="1"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25145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r>
                  <a:rPr lang="en-US" sz="1800" dirty="0"/>
                  <a:t>Where</a:t>
                </a:r>
              </a:p>
              <a:p>
                <a:pPr>
                  <a:buFontTx/>
                  <a:buChar char="-"/>
                </a:pPr>
                <a:r>
                  <a:rPr lang="en-US" sz="1800" dirty="0"/>
                  <a:t>u is the sought solution,</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r>
                  <a:rPr lang="en-US" sz="1800" dirty="0"/>
                  <a:t>g is defined as follows:</a:t>
                </a:r>
              </a:p>
              <a:p>
                <a:pPr lvl="1">
                  <a:buFontTx/>
                  <a:buChar char="-"/>
                </a:pP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g</m:t>
                    </m:r>
                    <m:r>
                      <a:rPr lang="en-US" sz="1400" b="0" i="1" smtClean="0">
                        <a:latin typeface="Cambria Math" panose="02040503050406030204" pitchFamily="18" charset="0"/>
                        <a:ea typeface="Cambria Math" panose="02040503050406030204" pitchFamily="18" charset="0"/>
                      </a:rPr>
                      <m:t>=1,  </m:t>
                    </m:r>
                    <m:r>
                      <m:rPr>
                        <m:sty m:val="p"/>
                      </m:rPr>
                      <a:rPr lang="en-US" sz="1400" b="0" i="0" smtClean="0">
                        <a:latin typeface="Cambria Math" panose="02040503050406030204" pitchFamily="18" charset="0"/>
                        <a:ea typeface="Cambria Math" panose="02040503050406030204" pitchFamily="18" charset="0"/>
                      </a:rPr>
                      <m:t>where</m:t>
                    </m:r>
                    <m:r>
                      <a:rPr lang="en-US" sz="1400" b="0" i="1"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𝑛</m:t>
                        </m:r>
                      </m:e>
                    </m:acc>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𝑥</m:t>
                            </m:r>
                          </m:e>
                        </m:acc>
                      </m:e>
                    </m:d>
                    <m:r>
                      <a:rPr lang="en-US" sz="1400" b="0" i="1" smtClean="0">
                        <a:latin typeface="Cambria Math" panose="02040503050406030204" pitchFamily="18" charset="0"/>
                        <a:ea typeface="Cambria Math" panose="02040503050406030204" pitchFamily="18" charset="0"/>
                      </a:rPr>
                      <m:t>&gt;0</m:t>
                    </m:r>
                  </m:oMath>
                </a14:m>
                <a:r>
                  <a:rPr lang="en-US" sz="1400" dirty="0"/>
                  <a:t>,</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b="0" i="0" smtClean="0">
                        <a:latin typeface="Cambria Math" panose="02040503050406030204" pitchFamily="18" charset="0"/>
                        <a:ea typeface="Cambria Math" panose="02040503050406030204" pitchFamily="18" charset="0"/>
                      </a:rPr>
                      <m:t>≤0</m:t>
                    </m:r>
                  </m:oMath>
                </a14:m>
                <a:r>
                  <a:rPr lang="en-US" sz="1400" dirty="0"/>
                  <a:t>.</a:t>
                </a:r>
              </a:p>
              <a:p>
                <a:pPr marL="0" indent="0">
                  <a:buNone/>
                </a:pPr>
                <a:endParaRPr lang="en-US" sz="1800" dirty="0"/>
              </a:p>
              <a:p>
                <a:pPr marL="0" indent="0">
                  <a:buNone/>
                </a:pPr>
                <a:r>
                  <a:rPr lang="en-US" sz="1800" dirty="0"/>
                  <a:t>The features illustrated on this example are</a:t>
                </a:r>
              </a:p>
              <a:p>
                <a:pPr>
                  <a:buFontTx/>
                  <a:buChar char="-"/>
                </a:pPr>
                <a:r>
                  <a:rPr lang="en-US" sz="1800" dirty="0"/>
                  <a:t>Discontinuous </a:t>
                </a:r>
                <a:r>
                  <a:rPr lang="en-US" sz="1800" dirty="0" err="1"/>
                  <a:t>Galerkin</a:t>
                </a:r>
                <a:r>
                  <a:rPr lang="en-US" sz="1800" dirty="0"/>
                  <a:t> (DG) implementation of integrating over internal edges,</a:t>
                </a:r>
              </a:p>
              <a:p>
                <a:pPr>
                  <a:buFontTx/>
                  <a:buChar char="-"/>
                </a:pPr>
                <a:r>
                  <a:rPr lang="en-US" sz="1800" dirty="0" err="1"/>
                  <a:t>postprocessing</a:t>
                </a:r>
                <a:r>
                  <a:rPr lang="en-US" sz="1800" dirty="0"/>
                  <a:t> of results – in this case using a limiter preventing spurious oscillations that occur in DG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46554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1744980" y="1440179"/>
                <a:ext cx="3246120" cy="594361"/>
              </a:xfrm>
              <a:prstGeom prst="rect">
                <a:avLst/>
              </a:prstGeom>
            </p:spPr>
            <p:txBody>
              <a:bodyPr vert="horz" lIns="91440" tIns="45720" rIns="91440" bIns="45720" numCol="1"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lgn="ctr">
                  <a:buNone/>
                </a:pPr>
                <a:r>
                  <a:rPr lang="en-US" sz="1600" dirty="0"/>
                  <a:t>quadrilateral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744980" y="1440179"/>
                <a:ext cx="3246120" cy="594361"/>
              </a:xfrm>
              <a:prstGeom prst="rect">
                <a:avLst/>
              </a:prstGeom>
              <a:blipFill>
                <a:blip r:embed="rId4"/>
                <a:stretch>
                  <a:fillRect t="-7143" b="-11224"/>
                </a:stretch>
              </a:blipFill>
            </p:spPr>
            <p:txBody>
              <a:bodyPr/>
              <a:lstStyle/>
              <a:p>
                <a:r>
                  <a:rPr lang="en-US">
                    <a:noFill/>
                  </a:rPr>
                  <a:t> </a:t>
                </a:r>
              </a:p>
            </p:txBody>
          </p:sp>
        </mc:Fallback>
      </mc:AlternateContent>
      <p:sp>
        <p:nvSpPr>
          <p:cNvPr id="13" name="Content Placeholder 2"/>
          <p:cNvSpPr txBox="1">
            <a:spLocks/>
          </p:cNvSpPr>
          <p:nvPr/>
        </p:nvSpPr>
        <p:spPr>
          <a:xfrm>
            <a:off x="6111241" y="1440178"/>
            <a:ext cx="5448300" cy="663121"/>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Solution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66" y="2179498"/>
            <a:ext cx="4929664" cy="328644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16" y="2179498"/>
            <a:ext cx="4225427" cy="3286443"/>
          </a:xfrm>
          <a:prstGeom prst="rect">
            <a:avLst/>
          </a:prstGeom>
        </p:spPr>
      </p:pic>
    </p:spTree>
    <p:extLst>
      <p:ext uri="{BB962C8B-B14F-4D97-AF65-F5344CB8AC3E}">
        <p14:creationId xmlns:p14="http://schemas.microsoft.com/office/powerpoint/2010/main" val="32339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Integration over internal edges</a:t>
            </a:r>
          </a:p>
          <a:p>
            <a:pPr>
              <a:buFontTx/>
              <a:buChar char="-"/>
            </a:pPr>
            <a:r>
              <a:rPr lang="en-US" sz="1600" dirty="0"/>
              <a:t>Regular forms (simplified)</a:t>
            </a: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 Number of integration points</a:t>
            </a:r>
          </a:p>
          <a:p>
            <a:pPr lvl="1">
              <a:buFontTx/>
              <a:buChar char="-"/>
            </a:pPr>
            <a:r>
              <a:rPr lang="pt-BR" sz="1000" dirty="0">
                <a:solidFill>
                  <a:srgbClr val="000000"/>
                </a:solidFill>
                <a:latin typeface="Consolas" panose="020B0609020204030204" pitchFamily="49" charset="0"/>
              </a:rPr>
              <a:t>wt ... Integration weights</a:t>
            </a:r>
          </a:p>
          <a:p>
            <a:pPr lvl="1">
              <a:buFontTx/>
              <a:buChar char="-"/>
            </a:pPr>
            <a:r>
              <a:rPr lang="pt-BR" sz="1000" dirty="0">
                <a:solidFill>
                  <a:srgbClr val="000000"/>
                </a:solidFill>
                <a:latin typeface="Consolas" panose="020B0609020204030204" pitchFamily="49" charset="0"/>
              </a:rPr>
              <a:t>u ... Basis function values(, derivatives) in the integration points</a:t>
            </a:r>
          </a:p>
          <a:p>
            <a:pPr lvl="1">
              <a:buFontTx/>
              <a:buChar char="-"/>
            </a:pPr>
            <a:r>
              <a:rPr lang="pt-BR" sz="1000" dirty="0">
                <a:solidFill>
                  <a:srgbClr val="000000"/>
                </a:solidFill>
                <a:latin typeface="Consolas" panose="020B0609020204030204" pitchFamily="49" charset="0"/>
              </a:rPr>
              <a:t>v ... Test function values(, derivatives) in the integration points</a:t>
            </a:r>
          </a:p>
          <a:p>
            <a:pPr>
              <a:buFontTx/>
              <a:buChar char="-"/>
            </a:pPr>
            <a:r>
              <a:rPr lang="en-US" sz="1600" dirty="0"/>
              <a:t>DG forms (simplified)</a:t>
            </a:r>
            <a:endParaRPr lang="en-US" sz="700" dirty="0">
              <a:solidFill>
                <a:srgbClr val="2B91AF"/>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wt ... As above</a:t>
            </a:r>
          </a:p>
          <a:p>
            <a:pPr lvl="1">
              <a:buFontTx/>
              <a:buChar char="-"/>
            </a:pPr>
            <a:r>
              <a:rPr lang="pt-BR" sz="1000" dirty="0">
                <a:solidFill>
                  <a:srgbClr val="000000"/>
                </a:solidFill>
                <a:latin typeface="Consolas" panose="020B0609020204030204" pitchFamily="49" charset="0"/>
              </a:rPr>
              <a:t>u, v ... </a:t>
            </a:r>
            <a:r>
              <a:rPr lang="en-US" sz="1000" dirty="0" err="1">
                <a:solidFill>
                  <a:srgbClr val="2B91AF"/>
                </a:solidFill>
                <a:latin typeface="Consolas" panose="020B0609020204030204" pitchFamily="49" charset="0"/>
              </a:rPr>
              <a:t>DiscontinuousFunc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 {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u-&gt;central,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u-&gt;neighbor } ... Only one is filled for each </a:t>
            </a:r>
            <a:r>
              <a:rPr lang="en-US" sz="1000" dirty="0" err="1">
                <a:solidFill>
                  <a:srgbClr val="000000"/>
                </a:solidFill>
                <a:latin typeface="Consolas" panose="020B0609020204030204" pitchFamily="49" charset="0"/>
              </a:rPr>
              <a:t>matrix_form</a:t>
            </a:r>
            <a:r>
              <a:rPr lang="en-US" sz="1000" dirty="0">
                <a:solidFill>
                  <a:srgbClr val="000000"/>
                </a:solidFill>
                <a:latin typeface="Consolas" panose="020B0609020204030204" pitchFamily="49" charset="0"/>
              </a:rPr>
              <a:t> call.</a:t>
            </a:r>
          </a:p>
          <a:p>
            <a:pPr marL="0" indent="0">
              <a:buNone/>
            </a:pPr>
            <a:r>
              <a:rPr lang="en-US" sz="1800" dirty="0" err="1"/>
              <a:t>Postprocessing</a:t>
            </a:r>
            <a:endParaRPr lang="en-US" sz="1800" dirty="0"/>
          </a:p>
          <a:p>
            <a:pPr>
              <a:buFontTx/>
              <a:buChar char="-"/>
            </a:pPr>
            <a:r>
              <a:rPr lang="en-US" sz="1600" dirty="0"/>
              <a:t>e.g. Vertex-based limiter </a:t>
            </a:r>
            <a:r>
              <a:rPr lang="en-US" sz="900" dirty="0">
                <a:solidFill>
                  <a:schemeClr val="accent1">
                    <a:lumMod val="75000"/>
                  </a:schemeClr>
                </a:solidFill>
              </a:rPr>
              <a:t>(</a:t>
            </a:r>
            <a:r>
              <a:rPr lang="en-US" sz="900" dirty="0" err="1">
                <a:solidFill>
                  <a:schemeClr val="accent1">
                    <a:lumMod val="75000"/>
                  </a:schemeClr>
                </a:solidFill>
              </a:rPr>
              <a:t>Kuzmin</a:t>
            </a:r>
            <a:r>
              <a:rPr lang="en-US" sz="900" dirty="0">
                <a:solidFill>
                  <a:schemeClr val="accent1">
                    <a:lumMod val="75000"/>
                  </a:schemeClr>
                </a:solidFill>
              </a:rPr>
              <a:t>, D.: A vertex-based hierarchical slope limiter for -adaptive discontinuous </a:t>
            </a:r>
            <a:r>
              <a:rPr lang="en-US" sz="900" dirty="0" err="1">
                <a:solidFill>
                  <a:schemeClr val="accent1">
                    <a:lumMod val="75000"/>
                  </a:schemeClr>
                </a:solidFill>
              </a:rPr>
              <a:t>Galerkin</a:t>
            </a:r>
            <a:r>
              <a:rPr lang="en-US" sz="900" dirty="0">
                <a:solidFill>
                  <a:schemeClr val="accent1">
                    <a:lumMod val="75000"/>
                  </a:schemeClr>
                </a:solidFill>
              </a:rPr>
              <a:t> methods, JCAM, 233(12):3077-3085)</a:t>
            </a:r>
          </a:p>
          <a:p>
            <a:pPr marL="457200" lvl="1" indent="0">
              <a:buNone/>
            </a:pPr>
            <a:r>
              <a:rPr lang="en-US" sz="900" b="1" dirty="0">
                <a:solidFill>
                  <a:srgbClr val="008000"/>
                </a:solidFill>
                <a:latin typeface="Consolas" panose="020B0609020204030204" pitchFamily="49" charset="0"/>
              </a:rPr>
              <a:t>// </a:t>
            </a:r>
            <a:r>
              <a:rPr lang="en-US" sz="900" b="1" dirty="0" err="1">
                <a:solidFill>
                  <a:srgbClr val="008000"/>
                </a:solidFill>
                <a:latin typeface="Consolas" panose="020B0609020204030204" pitchFamily="49" charset="0"/>
              </a:rPr>
              <a:t>sln_vector</a:t>
            </a:r>
            <a:r>
              <a:rPr lang="en-US" sz="900" b="1" dirty="0">
                <a:solidFill>
                  <a:srgbClr val="008000"/>
                </a:solidFill>
                <a:latin typeface="Consolas" panose="020B0609020204030204" pitchFamily="49" charset="0"/>
              </a:rPr>
              <a:t> ... Algebraic system solution</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space ... FE space of the solution</a:t>
            </a:r>
          </a:p>
          <a:p>
            <a:pPr marL="457200" lvl="1" indent="0">
              <a:buNone/>
            </a:pPr>
            <a:r>
              <a:rPr lang="en-US" sz="900" b="1" dirty="0">
                <a:solidFill>
                  <a:srgbClr val="008000"/>
                </a:solidFill>
                <a:latin typeface="Consolas" panose="020B0609020204030204" pitchFamily="49" charset="0"/>
              </a:rPr>
              <a:t>// Instantiate the limiter</a:t>
            </a:r>
          </a:p>
          <a:p>
            <a:pPr marL="457200" lvl="1" indent="0">
              <a:buNone/>
            </a:pPr>
            <a:r>
              <a:rPr lang="en-US" sz="900" b="1" dirty="0" err="1">
                <a:solidFill>
                  <a:srgbClr val="000000"/>
                </a:solidFill>
                <a:latin typeface="Consolas" panose="020B0609020204030204" pitchFamily="49" charset="0"/>
              </a:rPr>
              <a:t>PostProcessing</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VertexBasedLimiter</a:t>
            </a:r>
            <a:r>
              <a:rPr lang="en-US" sz="900" b="1" dirty="0">
                <a:solidFill>
                  <a:srgbClr val="000000"/>
                </a:solidFill>
                <a:latin typeface="Consolas" panose="020B0609020204030204" pitchFamily="49" charset="0"/>
              </a:rPr>
              <a:t> limiter(space, </a:t>
            </a:r>
            <a:r>
              <a:rPr lang="en-US" sz="900" b="1" dirty="0" err="1">
                <a:solidFill>
                  <a:srgbClr val="000000"/>
                </a:solidFill>
                <a:latin typeface="Consolas" panose="020B0609020204030204" pitchFamily="49" charset="0"/>
              </a:rPr>
              <a:t>sln_vector</a:t>
            </a:r>
            <a:r>
              <a:rPr lang="en-US" sz="900" b="1" dirty="0">
                <a:solidFill>
                  <a:srgbClr val="000000"/>
                </a:solidFill>
                <a:latin typeface="Consolas" panose="020B0609020204030204" pitchFamily="49" charset="0"/>
              </a:rPr>
              <a:t>);</a:t>
            </a:r>
          </a:p>
          <a:p>
            <a:pPr marL="457200" lvl="1" indent="0">
              <a:buNone/>
            </a:pPr>
            <a:r>
              <a:rPr lang="en-US" sz="900" b="1" dirty="0">
                <a:solidFill>
                  <a:srgbClr val="008000"/>
                </a:solidFill>
                <a:latin typeface="Consolas" panose="020B0609020204030204" pitchFamily="49" charset="0"/>
              </a:rPr>
              <a:t>// Get a limited solution, already as a Hermes2D Solution object</a:t>
            </a:r>
          </a:p>
          <a:p>
            <a:pPr marL="457200" lvl="1" indent="0">
              <a:buNone/>
            </a:pPr>
            <a:r>
              <a:rPr lang="en-US" sz="900" b="1" dirty="0">
                <a:solidFill>
                  <a:srgbClr val="2B91AF"/>
                </a:solidFill>
                <a:latin typeface="Consolas" panose="020B0609020204030204" pitchFamily="49" charset="0"/>
              </a:rPr>
              <a:t>Hermes::Hermes2D::Solution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limited_sln</a:t>
            </a:r>
            <a:r>
              <a:rPr lang="en-US" sz="900" b="1" dirty="0">
                <a:solidFill>
                  <a:srgbClr val="000000"/>
                </a:solidFill>
                <a:latin typeface="Consolas" panose="020B0609020204030204" pitchFamily="49" charset="0"/>
              </a:rPr>
              <a:t> </a:t>
            </a:r>
            <a:r>
              <a:rPr lang="en-US" sz="900" b="1" dirty="0">
                <a:solidFill>
                  <a:srgbClr val="008080"/>
                </a:solidFill>
                <a:latin typeface="Consolas" panose="020B0609020204030204" pitchFamily="49" charset="0"/>
              </a:rPr>
              <a: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limiter.get_solution</a:t>
            </a:r>
            <a:r>
              <a:rPr lang="en-US" sz="900" b="1" dirty="0">
                <a:solidFill>
                  <a:srgbClr val="000000"/>
                </a:solidFill>
                <a:latin typeface="Consolas" panose="020B0609020204030204" pitchFamily="49" charset="0"/>
              </a:rPr>
              <a:t>();</a:t>
            </a:r>
            <a:endParaRPr lang="en-US" sz="900" b="1" dirty="0">
              <a:solidFill>
                <a:schemeClr val="accent1">
                  <a:lumMod val="75000"/>
                </a:schemeClr>
              </a:solidFill>
            </a:endParaRPr>
          </a:p>
          <a:p>
            <a:pPr>
              <a:buFontTx/>
              <a:buChar char="-"/>
            </a:pPr>
            <a:endParaRPr lang="pt-BR" sz="1000"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37275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2582</Words>
  <Application>Microsoft Office PowerPoint</Application>
  <PresentationFormat>Widescreen</PresentationFormat>
  <Paragraphs>494</Paragraphs>
  <Slides>43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Cambria Math</vt:lpstr>
      <vt:lpstr>Consolas</vt:lpstr>
      <vt:lpstr>Office Theme</vt:lpstr>
      <vt:lpstr>Hermes2d</vt:lpstr>
      <vt:lpstr>Hermes2d Overview</vt:lpstr>
      <vt:lpstr>Hermes2d Overview &gt; Features</vt:lpstr>
      <vt:lpstr>Examples &gt; Magnetostatics</vt:lpstr>
      <vt:lpstr>Examples &gt; Magnetostatics</vt:lpstr>
      <vt:lpstr>Examples &gt; Magnetostatics</vt:lpstr>
      <vt:lpstr>Examples &gt; Advection</vt:lpstr>
      <vt:lpstr>Examples &gt; Advection</vt:lpstr>
      <vt:lpstr>Examples &gt; Advection</vt:lpstr>
      <vt:lpstr>Examples &gt; Advection &gt; Automatic adaptivity (AMR)</vt:lpstr>
      <vt:lpstr>Examples &gt; Advection &gt; Automatic adaptivity (AMR)</vt:lpstr>
      <vt:lpstr>Examples &gt; Advection &gt; Automatic adaptivity (AMR)</vt:lpstr>
      <vt:lpstr>Examples &gt; Navier-Stokes</vt:lpstr>
      <vt:lpstr>Examples &gt; Navier-Stokes &gt; OpenGL visualization of vector fields</vt:lpstr>
      <vt:lpstr>Examples &gt; Navier-Stokes &gt; OpenGL visualization of vector fields</vt:lpstr>
      <vt:lpstr>Examples &gt; Navier-Stokes &gt; OpenGL visualization of vector fields</vt:lpstr>
      <vt:lpstr>Examples &gt; Navier-Stokes</vt:lpstr>
      <vt:lpstr>Example &gt; Complex</vt:lpstr>
      <vt:lpstr>Example &gt; Complex &gt; hp-FEM step #1</vt:lpstr>
      <vt:lpstr>Example &gt; Complex &gt; hp-FEM step #5</vt:lpstr>
      <vt:lpstr>Example &gt; Complex &gt; hp-FEM step #15</vt:lpstr>
      <vt:lpstr>Example &gt; Complex &gt; hp-FEM step #29</vt:lpstr>
      <vt:lpstr>Example &gt; Complex</vt:lpstr>
      <vt:lpstr>Examples &gt; Wave Equation</vt:lpstr>
      <vt:lpstr>Example &gt; Wave Equation</vt:lpstr>
      <vt:lpstr>Example &gt; Wave Equation</vt:lpstr>
      <vt:lpstr>Example &gt; Wave Equation</vt:lpstr>
      <vt:lpstr>Example &gt; Wave Equation</vt:lpstr>
      <vt:lpstr>Example &gt; Wave Equation</vt:lpstr>
      <vt:lpstr>Example &gt; Wave Equation</vt:lpstr>
      <vt:lpstr>Example &gt; Wave Equation</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Heat and Moisture</vt:lpstr>
      <vt:lpstr>Example &gt; Heat and Moisture</vt:lpstr>
      <vt:lpstr>Example &gt; Heat and Moisture</vt:lpstr>
      <vt:lpstr>Example &gt; GAMM channel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Lukáš Korous</dc:creator>
  <cp:lastModifiedBy>Lukáš Korous</cp:lastModifiedBy>
  <cp:revision>54</cp:revision>
  <dcterms:created xsi:type="dcterms:W3CDTF">2016-09-25T10:19:56Z</dcterms:created>
  <dcterms:modified xsi:type="dcterms:W3CDTF">2016-09-28T19:40:01Z</dcterms:modified>
</cp:coreProperties>
</file>